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7"/>
  </p:notesMasterIdLst>
  <p:sldIdLst>
    <p:sldId id="256" r:id="rId2"/>
    <p:sldId id="270" r:id="rId3"/>
    <p:sldId id="260" r:id="rId4"/>
    <p:sldId id="261" r:id="rId5"/>
    <p:sldId id="262" r:id="rId6"/>
    <p:sldId id="264" r:id="rId7"/>
    <p:sldId id="265" r:id="rId8"/>
    <p:sldId id="268" r:id="rId9"/>
    <p:sldId id="269" r:id="rId10"/>
    <p:sldId id="266" r:id="rId11"/>
    <p:sldId id="271" r:id="rId12"/>
    <p:sldId id="272" r:id="rId13"/>
    <p:sldId id="273" r:id="rId14"/>
    <p:sldId id="274" r:id="rId15"/>
    <p:sldId id="275" r:id="rId16"/>
    <p:sldId id="276" r:id="rId17"/>
    <p:sldId id="277" r:id="rId18"/>
    <p:sldId id="278" r:id="rId19"/>
    <p:sldId id="279" r:id="rId20"/>
    <p:sldId id="280" r:id="rId21"/>
    <p:sldId id="281" r:id="rId22"/>
    <p:sldId id="283" r:id="rId23"/>
    <p:sldId id="284" r:id="rId24"/>
    <p:sldId id="285" r:id="rId25"/>
    <p:sldId id="28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50410" autoAdjust="0"/>
  </p:normalViewPr>
  <p:slideViewPr>
    <p:cSldViewPr snapToGrid="0">
      <p:cViewPr varScale="1">
        <p:scale>
          <a:sx n="44" d="100"/>
          <a:sy n="44" d="100"/>
        </p:scale>
        <p:origin x="210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0D14DB-5F78-4143-AA3C-B72A02E09FC8}" type="doc">
      <dgm:prSet loTypeId="urn:microsoft.com/office/officeart/2005/8/layout/gear1" loCatId="cycle" qsTypeId="urn:microsoft.com/office/officeart/2005/8/quickstyle/simple1" qsCatId="simple" csTypeId="urn:microsoft.com/office/officeart/2005/8/colors/accent2_1" csCatId="accent2" phldr="1"/>
      <dgm:spPr/>
    </dgm:pt>
    <dgm:pt modelId="{F7D70C38-C757-4BC5-BE9B-1DBF6313003E}">
      <dgm:prSet phldrT="[Tekst]"/>
      <dgm:spPr/>
      <dgm:t>
        <a:bodyPr/>
        <a:lstStyle/>
        <a:p>
          <a:r>
            <a:rPr lang="nb-NO" dirty="0" err="1" smtClean="0"/>
            <a:t>Well-regulated</a:t>
          </a:r>
          <a:r>
            <a:rPr lang="nb-NO" dirty="0" smtClean="0"/>
            <a:t> </a:t>
          </a:r>
          <a:r>
            <a:rPr lang="nb-NO" dirty="0" err="1" smtClean="0"/>
            <a:t>labour</a:t>
          </a:r>
          <a:r>
            <a:rPr lang="nb-NO" dirty="0" smtClean="0"/>
            <a:t> </a:t>
          </a:r>
          <a:r>
            <a:rPr lang="nb-NO" dirty="0" err="1" smtClean="0"/>
            <a:t>market</a:t>
          </a:r>
          <a:endParaRPr lang="nb-NO" dirty="0"/>
        </a:p>
      </dgm:t>
    </dgm:pt>
    <dgm:pt modelId="{78F193EC-3772-4158-A15E-DF8881117AE8}" type="parTrans" cxnId="{A1A33598-1CC5-406E-AF84-69AFBF54F33D}">
      <dgm:prSet/>
      <dgm:spPr/>
      <dgm:t>
        <a:bodyPr/>
        <a:lstStyle/>
        <a:p>
          <a:endParaRPr lang="nb-NO"/>
        </a:p>
      </dgm:t>
    </dgm:pt>
    <dgm:pt modelId="{3F56095E-D959-4BBC-883F-146FEEBB51C6}" type="sibTrans" cxnId="{A1A33598-1CC5-406E-AF84-69AFBF54F33D}">
      <dgm:prSet/>
      <dgm:spPr/>
      <dgm:t>
        <a:bodyPr/>
        <a:lstStyle/>
        <a:p>
          <a:endParaRPr lang="nb-NO"/>
        </a:p>
      </dgm:t>
    </dgm:pt>
    <dgm:pt modelId="{AF1FFB3A-7B8A-484C-86E2-ED205929BB31}">
      <dgm:prSet phldrT="[Tekst]"/>
      <dgm:spPr/>
      <dgm:t>
        <a:bodyPr/>
        <a:lstStyle/>
        <a:p>
          <a:r>
            <a:rPr lang="nb-NO" dirty="0" err="1" smtClean="0"/>
            <a:t>Generous</a:t>
          </a:r>
          <a:r>
            <a:rPr lang="nb-NO" dirty="0" smtClean="0"/>
            <a:t> </a:t>
          </a:r>
          <a:r>
            <a:rPr lang="nb-NO" dirty="0" err="1" smtClean="0"/>
            <a:t>welfare</a:t>
          </a:r>
          <a:r>
            <a:rPr lang="nb-NO" dirty="0" smtClean="0"/>
            <a:t> </a:t>
          </a:r>
          <a:r>
            <a:rPr lang="nb-NO" dirty="0" err="1" smtClean="0"/>
            <a:t>state</a:t>
          </a:r>
          <a:endParaRPr lang="nb-NO" dirty="0"/>
        </a:p>
      </dgm:t>
    </dgm:pt>
    <dgm:pt modelId="{1C326F1B-CB06-4B41-9760-7DBCAF2D1DC6}" type="parTrans" cxnId="{69809038-59B1-4557-87F7-B8F1E996A5B1}">
      <dgm:prSet/>
      <dgm:spPr/>
      <dgm:t>
        <a:bodyPr/>
        <a:lstStyle/>
        <a:p>
          <a:endParaRPr lang="nb-NO"/>
        </a:p>
      </dgm:t>
    </dgm:pt>
    <dgm:pt modelId="{36668B66-6337-44CA-A7C9-ACE14960EDB3}" type="sibTrans" cxnId="{69809038-59B1-4557-87F7-B8F1E996A5B1}">
      <dgm:prSet/>
      <dgm:spPr/>
      <dgm:t>
        <a:bodyPr/>
        <a:lstStyle/>
        <a:p>
          <a:endParaRPr lang="nb-NO"/>
        </a:p>
      </dgm:t>
    </dgm:pt>
    <dgm:pt modelId="{24F7EB78-08C1-4032-B10D-8F8AEF4DA791}">
      <dgm:prSet phldrT="[Tekst]" custT="1"/>
      <dgm:spPr/>
      <dgm:t>
        <a:bodyPr/>
        <a:lstStyle/>
        <a:p>
          <a:r>
            <a:rPr lang="nb-NO" sz="1400" dirty="0" err="1" smtClean="0"/>
            <a:t>Ambitious</a:t>
          </a:r>
          <a:r>
            <a:rPr lang="nb-NO" sz="1400" dirty="0" smtClean="0"/>
            <a:t> training and </a:t>
          </a:r>
          <a:r>
            <a:rPr lang="nb-NO" sz="1400" dirty="0" err="1" smtClean="0"/>
            <a:t>education</a:t>
          </a:r>
          <a:r>
            <a:rPr lang="nb-NO" sz="1400" dirty="0" smtClean="0"/>
            <a:t> systems</a:t>
          </a:r>
          <a:endParaRPr lang="nb-NO" sz="1400" dirty="0"/>
        </a:p>
      </dgm:t>
    </dgm:pt>
    <dgm:pt modelId="{DB6A003E-16A3-47F2-BF4B-15D85606D234}" type="parTrans" cxnId="{E9A57672-743A-42D4-AB77-4E73E5BD4E5A}">
      <dgm:prSet/>
      <dgm:spPr/>
      <dgm:t>
        <a:bodyPr/>
        <a:lstStyle/>
        <a:p>
          <a:endParaRPr lang="nb-NO"/>
        </a:p>
      </dgm:t>
    </dgm:pt>
    <dgm:pt modelId="{5CBBFA1A-4214-4DC8-9288-38D4245D6C78}" type="sibTrans" cxnId="{E9A57672-743A-42D4-AB77-4E73E5BD4E5A}">
      <dgm:prSet/>
      <dgm:spPr/>
      <dgm:t>
        <a:bodyPr/>
        <a:lstStyle/>
        <a:p>
          <a:endParaRPr lang="nb-NO"/>
        </a:p>
      </dgm:t>
    </dgm:pt>
    <dgm:pt modelId="{6053FFA2-5C45-486F-A96D-D8373193BCAF}" type="pres">
      <dgm:prSet presAssocID="{CF0D14DB-5F78-4143-AA3C-B72A02E09FC8}" presName="composite" presStyleCnt="0">
        <dgm:presLayoutVars>
          <dgm:chMax val="3"/>
          <dgm:animLvl val="lvl"/>
          <dgm:resizeHandles val="exact"/>
        </dgm:presLayoutVars>
      </dgm:prSet>
      <dgm:spPr/>
    </dgm:pt>
    <dgm:pt modelId="{9BD2034E-DBB5-4707-9D6F-439B7DA9D2E5}" type="pres">
      <dgm:prSet presAssocID="{F7D70C38-C757-4BC5-BE9B-1DBF6313003E}" presName="gear1" presStyleLbl="node1" presStyleIdx="0" presStyleCnt="3">
        <dgm:presLayoutVars>
          <dgm:chMax val="1"/>
          <dgm:bulletEnabled val="1"/>
        </dgm:presLayoutVars>
      </dgm:prSet>
      <dgm:spPr/>
      <dgm:t>
        <a:bodyPr/>
        <a:lstStyle/>
        <a:p>
          <a:endParaRPr lang="nb-NO"/>
        </a:p>
      </dgm:t>
    </dgm:pt>
    <dgm:pt modelId="{3ACD4A28-9FD9-450A-96E8-2DB20911AF30}" type="pres">
      <dgm:prSet presAssocID="{F7D70C38-C757-4BC5-BE9B-1DBF6313003E}" presName="gear1srcNode" presStyleLbl="node1" presStyleIdx="0" presStyleCnt="3"/>
      <dgm:spPr/>
      <dgm:t>
        <a:bodyPr/>
        <a:lstStyle/>
        <a:p>
          <a:endParaRPr lang="nb-NO"/>
        </a:p>
      </dgm:t>
    </dgm:pt>
    <dgm:pt modelId="{F65670C5-4A67-42B6-84A9-D104F15A87C9}" type="pres">
      <dgm:prSet presAssocID="{F7D70C38-C757-4BC5-BE9B-1DBF6313003E}" presName="gear1dstNode" presStyleLbl="node1" presStyleIdx="0" presStyleCnt="3"/>
      <dgm:spPr/>
      <dgm:t>
        <a:bodyPr/>
        <a:lstStyle/>
        <a:p>
          <a:endParaRPr lang="nb-NO"/>
        </a:p>
      </dgm:t>
    </dgm:pt>
    <dgm:pt modelId="{647644F6-6892-43EF-AAC9-5FC4280BDB20}" type="pres">
      <dgm:prSet presAssocID="{AF1FFB3A-7B8A-484C-86E2-ED205929BB31}" presName="gear2" presStyleLbl="node1" presStyleIdx="1" presStyleCnt="3">
        <dgm:presLayoutVars>
          <dgm:chMax val="1"/>
          <dgm:bulletEnabled val="1"/>
        </dgm:presLayoutVars>
      </dgm:prSet>
      <dgm:spPr/>
      <dgm:t>
        <a:bodyPr/>
        <a:lstStyle/>
        <a:p>
          <a:endParaRPr lang="nb-NO"/>
        </a:p>
      </dgm:t>
    </dgm:pt>
    <dgm:pt modelId="{6F2D07C2-87E8-4B36-8B7A-1DE6A69DC5C9}" type="pres">
      <dgm:prSet presAssocID="{AF1FFB3A-7B8A-484C-86E2-ED205929BB31}" presName="gear2srcNode" presStyleLbl="node1" presStyleIdx="1" presStyleCnt="3"/>
      <dgm:spPr/>
      <dgm:t>
        <a:bodyPr/>
        <a:lstStyle/>
        <a:p>
          <a:endParaRPr lang="nb-NO"/>
        </a:p>
      </dgm:t>
    </dgm:pt>
    <dgm:pt modelId="{3437BECD-0E82-4B4F-9729-30A078A2C0D3}" type="pres">
      <dgm:prSet presAssocID="{AF1FFB3A-7B8A-484C-86E2-ED205929BB31}" presName="gear2dstNode" presStyleLbl="node1" presStyleIdx="1" presStyleCnt="3"/>
      <dgm:spPr/>
      <dgm:t>
        <a:bodyPr/>
        <a:lstStyle/>
        <a:p>
          <a:endParaRPr lang="nb-NO"/>
        </a:p>
      </dgm:t>
    </dgm:pt>
    <dgm:pt modelId="{1C3DCEC2-312D-406B-9ECA-8E1CE121D519}" type="pres">
      <dgm:prSet presAssocID="{24F7EB78-08C1-4032-B10D-8F8AEF4DA791}" presName="gear3" presStyleLbl="node1" presStyleIdx="2" presStyleCnt="3"/>
      <dgm:spPr/>
      <dgm:t>
        <a:bodyPr/>
        <a:lstStyle/>
        <a:p>
          <a:endParaRPr lang="nb-NO"/>
        </a:p>
      </dgm:t>
    </dgm:pt>
    <dgm:pt modelId="{8FC1BE2B-0B54-454D-87B5-6AC14423AB9A}" type="pres">
      <dgm:prSet presAssocID="{24F7EB78-08C1-4032-B10D-8F8AEF4DA791}" presName="gear3tx" presStyleLbl="node1" presStyleIdx="2" presStyleCnt="3">
        <dgm:presLayoutVars>
          <dgm:chMax val="1"/>
          <dgm:bulletEnabled val="1"/>
        </dgm:presLayoutVars>
      </dgm:prSet>
      <dgm:spPr/>
      <dgm:t>
        <a:bodyPr/>
        <a:lstStyle/>
        <a:p>
          <a:endParaRPr lang="nb-NO"/>
        </a:p>
      </dgm:t>
    </dgm:pt>
    <dgm:pt modelId="{7CEAD8DF-F68F-4C7A-A5C9-0124D902C7D3}" type="pres">
      <dgm:prSet presAssocID="{24F7EB78-08C1-4032-B10D-8F8AEF4DA791}" presName="gear3srcNode" presStyleLbl="node1" presStyleIdx="2" presStyleCnt="3"/>
      <dgm:spPr/>
      <dgm:t>
        <a:bodyPr/>
        <a:lstStyle/>
        <a:p>
          <a:endParaRPr lang="nb-NO"/>
        </a:p>
      </dgm:t>
    </dgm:pt>
    <dgm:pt modelId="{FF1647BB-909E-47BD-94B1-5D984C3E34E5}" type="pres">
      <dgm:prSet presAssocID="{24F7EB78-08C1-4032-B10D-8F8AEF4DA791}" presName="gear3dstNode" presStyleLbl="node1" presStyleIdx="2" presStyleCnt="3"/>
      <dgm:spPr/>
      <dgm:t>
        <a:bodyPr/>
        <a:lstStyle/>
        <a:p>
          <a:endParaRPr lang="nb-NO"/>
        </a:p>
      </dgm:t>
    </dgm:pt>
    <dgm:pt modelId="{E1038BAC-FA1B-4AF6-B71F-F22049F3FF5C}" type="pres">
      <dgm:prSet presAssocID="{3F56095E-D959-4BBC-883F-146FEEBB51C6}" presName="connector1" presStyleLbl="sibTrans2D1" presStyleIdx="0" presStyleCnt="3"/>
      <dgm:spPr/>
      <dgm:t>
        <a:bodyPr/>
        <a:lstStyle/>
        <a:p>
          <a:endParaRPr lang="nb-NO"/>
        </a:p>
      </dgm:t>
    </dgm:pt>
    <dgm:pt modelId="{1CD839C1-7B37-4DBD-B659-363EFE1B2495}" type="pres">
      <dgm:prSet presAssocID="{36668B66-6337-44CA-A7C9-ACE14960EDB3}" presName="connector2" presStyleLbl="sibTrans2D1" presStyleIdx="1" presStyleCnt="3"/>
      <dgm:spPr/>
      <dgm:t>
        <a:bodyPr/>
        <a:lstStyle/>
        <a:p>
          <a:endParaRPr lang="nb-NO"/>
        </a:p>
      </dgm:t>
    </dgm:pt>
    <dgm:pt modelId="{7DAF5066-8AFB-46E4-A37B-ABABA5F21E42}" type="pres">
      <dgm:prSet presAssocID="{5CBBFA1A-4214-4DC8-9288-38D4245D6C78}" presName="connector3" presStyleLbl="sibTrans2D1" presStyleIdx="2" presStyleCnt="3"/>
      <dgm:spPr/>
      <dgm:t>
        <a:bodyPr/>
        <a:lstStyle/>
        <a:p>
          <a:endParaRPr lang="nb-NO"/>
        </a:p>
      </dgm:t>
    </dgm:pt>
  </dgm:ptLst>
  <dgm:cxnLst>
    <dgm:cxn modelId="{43D6179C-071B-4B7E-BE97-57E313DEC505}" type="presOf" srcId="{24F7EB78-08C1-4032-B10D-8F8AEF4DA791}" destId="{8FC1BE2B-0B54-454D-87B5-6AC14423AB9A}" srcOrd="1" destOrd="0" presId="urn:microsoft.com/office/officeart/2005/8/layout/gear1"/>
    <dgm:cxn modelId="{D34DDE93-2DA5-4F53-A577-1921C801BEC1}" type="presOf" srcId="{AF1FFB3A-7B8A-484C-86E2-ED205929BB31}" destId="{647644F6-6892-43EF-AAC9-5FC4280BDB20}" srcOrd="0" destOrd="0" presId="urn:microsoft.com/office/officeart/2005/8/layout/gear1"/>
    <dgm:cxn modelId="{90874191-DA9B-404F-A464-58E3E931563C}" type="presOf" srcId="{36668B66-6337-44CA-A7C9-ACE14960EDB3}" destId="{1CD839C1-7B37-4DBD-B659-363EFE1B2495}" srcOrd="0" destOrd="0" presId="urn:microsoft.com/office/officeart/2005/8/layout/gear1"/>
    <dgm:cxn modelId="{5F3F82D7-1DBB-4C3F-A937-943A79BD45E9}" type="presOf" srcId="{AF1FFB3A-7B8A-484C-86E2-ED205929BB31}" destId="{3437BECD-0E82-4B4F-9729-30A078A2C0D3}" srcOrd="2" destOrd="0" presId="urn:microsoft.com/office/officeart/2005/8/layout/gear1"/>
    <dgm:cxn modelId="{E9A57672-743A-42D4-AB77-4E73E5BD4E5A}" srcId="{CF0D14DB-5F78-4143-AA3C-B72A02E09FC8}" destId="{24F7EB78-08C1-4032-B10D-8F8AEF4DA791}" srcOrd="2" destOrd="0" parTransId="{DB6A003E-16A3-47F2-BF4B-15D85606D234}" sibTransId="{5CBBFA1A-4214-4DC8-9288-38D4245D6C78}"/>
    <dgm:cxn modelId="{A1A33598-1CC5-406E-AF84-69AFBF54F33D}" srcId="{CF0D14DB-5F78-4143-AA3C-B72A02E09FC8}" destId="{F7D70C38-C757-4BC5-BE9B-1DBF6313003E}" srcOrd="0" destOrd="0" parTransId="{78F193EC-3772-4158-A15E-DF8881117AE8}" sibTransId="{3F56095E-D959-4BBC-883F-146FEEBB51C6}"/>
    <dgm:cxn modelId="{A23AA39E-5607-4B53-A6B8-1CB10B731FD4}" type="presOf" srcId="{24F7EB78-08C1-4032-B10D-8F8AEF4DA791}" destId="{FF1647BB-909E-47BD-94B1-5D984C3E34E5}" srcOrd="3" destOrd="0" presId="urn:microsoft.com/office/officeart/2005/8/layout/gear1"/>
    <dgm:cxn modelId="{7B501222-63C7-4C62-A056-24E654EBA9C9}" type="presOf" srcId="{CF0D14DB-5F78-4143-AA3C-B72A02E09FC8}" destId="{6053FFA2-5C45-486F-A96D-D8373193BCAF}" srcOrd="0" destOrd="0" presId="urn:microsoft.com/office/officeart/2005/8/layout/gear1"/>
    <dgm:cxn modelId="{B0D1F50E-F977-4060-9AD0-1FDA7B9DB5B8}" type="presOf" srcId="{AF1FFB3A-7B8A-484C-86E2-ED205929BB31}" destId="{6F2D07C2-87E8-4B36-8B7A-1DE6A69DC5C9}" srcOrd="1" destOrd="0" presId="urn:microsoft.com/office/officeart/2005/8/layout/gear1"/>
    <dgm:cxn modelId="{6A6EAB06-AE34-4380-AE15-5293586B1A7E}" type="presOf" srcId="{24F7EB78-08C1-4032-B10D-8F8AEF4DA791}" destId="{1C3DCEC2-312D-406B-9ECA-8E1CE121D519}" srcOrd="0" destOrd="0" presId="urn:microsoft.com/office/officeart/2005/8/layout/gear1"/>
    <dgm:cxn modelId="{27B5A09C-AE4A-4DFF-AE46-FCB6EECF0980}" type="presOf" srcId="{F7D70C38-C757-4BC5-BE9B-1DBF6313003E}" destId="{9BD2034E-DBB5-4707-9D6F-439B7DA9D2E5}" srcOrd="0" destOrd="0" presId="urn:microsoft.com/office/officeart/2005/8/layout/gear1"/>
    <dgm:cxn modelId="{132F2E86-A1B2-484E-9903-6B46CDB9CB2C}" type="presOf" srcId="{F7D70C38-C757-4BC5-BE9B-1DBF6313003E}" destId="{F65670C5-4A67-42B6-84A9-D104F15A87C9}" srcOrd="2" destOrd="0" presId="urn:microsoft.com/office/officeart/2005/8/layout/gear1"/>
    <dgm:cxn modelId="{BD968F75-8969-4B92-8498-DB101402E831}" type="presOf" srcId="{F7D70C38-C757-4BC5-BE9B-1DBF6313003E}" destId="{3ACD4A28-9FD9-450A-96E8-2DB20911AF30}" srcOrd="1" destOrd="0" presId="urn:microsoft.com/office/officeart/2005/8/layout/gear1"/>
    <dgm:cxn modelId="{22D853AA-7AA7-467B-9F17-229794E946DF}" type="presOf" srcId="{5CBBFA1A-4214-4DC8-9288-38D4245D6C78}" destId="{7DAF5066-8AFB-46E4-A37B-ABABA5F21E42}" srcOrd="0" destOrd="0" presId="urn:microsoft.com/office/officeart/2005/8/layout/gear1"/>
    <dgm:cxn modelId="{AC2DB65E-1B51-4512-AE8A-798BA7EA86CD}" type="presOf" srcId="{3F56095E-D959-4BBC-883F-146FEEBB51C6}" destId="{E1038BAC-FA1B-4AF6-B71F-F22049F3FF5C}" srcOrd="0" destOrd="0" presId="urn:microsoft.com/office/officeart/2005/8/layout/gear1"/>
    <dgm:cxn modelId="{D2E6A25D-12BF-4D47-B871-3AEC24161387}" type="presOf" srcId="{24F7EB78-08C1-4032-B10D-8F8AEF4DA791}" destId="{7CEAD8DF-F68F-4C7A-A5C9-0124D902C7D3}" srcOrd="2" destOrd="0" presId="urn:microsoft.com/office/officeart/2005/8/layout/gear1"/>
    <dgm:cxn modelId="{69809038-59B1-4557-87F7-B8F1E996A5B1}" srcId="{CF0D14DB-5F78-4143-AA3C-B72A02E09FC8}" destId="{AF1FFB3A-7B8A-484C-86E2-ED205929BB31}" srcOrd="1" destOrd="0" parTransId="{1C326F1B-CB06-4B41-9760-7DBCAF2D1DC6}" sibTransId="{36668B66-6337-44CA-A7C9-ACE14960EDB3}"/>
    <dgm:cxn modelId="{2288ADB2-FFD9-4B95-A414-43793E2119AA}" type="presParOf" srcId="{6053FFA2-5C45-486F-A96D-D8373193BCAF}" destId="{9BD2034E-DBB5-4707-9D6F-439B7DA9D2E5}" srcOrd="0" destOrd="0" presId="urn:microsoft.com/office/officeart/2005/8/layout/gear1"/>
    <dgm:cxn modelId="{57C77B65-0900-42F0-B665-0A328DB888D7}" type="presParOf" srcId="{6053FFA2-5C45-486F-A96D-D8373193BCAF}" destId="{3ACD4A28-9FD9-450A-96E8-2DB20911AF30}" srcOrd="1" destOrd="0" presId="urn:microsoft.com/office/officeart/2005/8/layout/gear1"/>
    <dgm:cxn modelId="{62AFD458-A0CD-4148-B403-6BADCA913D1B}" type="presParOf" srcId="{6053FFA2-5C45-486F-A96D-D8373193BCAF}" destId="{F65670C5-4A67-42B6-84A9-D104F15A87C9}" srcOrd="2" destOrd="0" presId="urn:microsoft.com/office/officeart/2005/8/layout/gear1"/>
    <dgm:cxn modelId="{54D713FD-D02F-4679-A57C-C362690140AB}" type="presParOf" srcId="{6053FFA2-5C45-486F-A96D-D8373193BCAF}" destId="{647644F6-6892-43EF-AAC9-5FC4280BDB20}" srcOrd="3" destOrd="0" presId="urn:microsoft.com/office/officeart/2005/8/layout/gear1"/>
    <dgm:cxn modelId="{ADD2BECC-96EF-4745-A9EE-365A8715BF3F}" type="presParOf" srcId="{6053FFA2-5C45-486F-A96D-D8373193BCAF}" destId="{6F2D07C2-87E8-4B36-8B7A-1DE6A69DC5C9}" srcOrd="4" destOrd="0" presId="urn:microsoft.com/office/officeart/2005/8/layout/gear1"/>
    <dgm:cxn modelId="{8C1C9B67-623E-46FA-B095-EBD402BA778E}" type="presParOf" srcId="{6053FFA2-5C45-486F-A96D-D8373193BCAF}" destId="{3437BECD-0E82-4B4F-9729-30A078A2C0D3}" srcOrd="5" destOrd="0" presId="urn:microsoft.com/office/officeart/2005/8/layout/gear1"/>
    <dgm:cxn modelId="{9F2E637C-89AA-436A-B953-D0D8F75A9ECF}" type="presParOf" srcId="{6053FFA2-5C45-486F-A96D-D8373193BCAF}" destId="{1C3DCEC2-312D-406B-9ECA-8E1CE121D519}" srcOrd="6" destOrd="0" presId="urn:microsoft.com/office/officeart/2005/8/layout/gear1"/>
    <dgm:cxn modelId="{1D7343B1-471B-43D8-A0C8-5DEFB6667758}" type="presParOf" srcId="{6053FFA2-5C45-486F-A96D-D8373193BCAF}" destId="{8FC1BE2B-0B54-454D-87B5-6AC14423AB9A}" srcOrd="7" destOrd="0" presId="urn:microsoft.com/office/officeart/2005/8/layout/gear1"/>
    <dgm:cxn modelId="{A3E89FAC-95CF-4056-8486-9588C896B211}" type="presParOf" srcId="{6053FFA2-5C45-486F-A96D-D8373193BCAF}" destId="{7CEAD8DF-F68F-4C7A-A5C9-0124D902C7D3}" srcOrd="8" destOrd="0" presId="urn:microsoft.com/office/officeart/2005/8/layout/gear1"/>
    <dgm:cxn modelId="{B5BA6834-1F2E-4DDA-8C01-F8A016644C48}" type="presParOf" srcId="{6053FFA2-5C45-486F-A96D-D8373193BCAF}" destId="{FF1647BB-909E-47BD-94B1-5D984C3E34E5}" srcOrd="9" destOrd="0" presId="urn:microsoft.com/office/officeart/2005/8/layout/gear1"/>
    <dgm:cxn modelId="{10EB3EC7-02F3-47E9-9125-79F72B567ACD}" type="presParOf" srcId="{6053FFA2-5C45-486F-A96D-D8373193BCAF}" destId="{E1038BAC-FA1B-4AF6-B71F-F22049F3FF5C}" srcOrd="10" destOrd="0" presId="urn:microsoft.com/office/officeart/2005/8/layout/gear1"/>
    <dgm:cxn modelId="{59CB7156-0405-4889-8C3C-A94C9150C695}" type="presParOf" srcId="{6053FFA2-5C45-486F-A96D-D8373193BCAF}" destId="{1CD839C1-7B37-4DBD-B659-363EFE1B2495}" srcOrd="11" destOrd="0" presId="urn:microsoft.com/office/officeart/2005/8/layout/gear1"/>
    <dgm:cxn modelId="{0CC91FFA-AD76-4327-BEA8-17967CC03821}" type="presParOf" srcId="{6053FFA2-5C45-486F-A96D-D8373193BCAF}" destId="{7DAF5066-8AFB-46E4-A37B-ABABA5F21E42}"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1B56BB-ED50-4B5C-A338-CFB95342B7B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nb-NO"/>
        </a:p>
      </dgm:t>
    </dgm:pt>
    <dgm:pt modelId="{1C777BD7-DC95-4912-9267-F0D51239B6D5}">
      <dgm:prSet phldrT="[Tekst]"/>
      <dgm:spPr>
        <a:solidFill>
          <a:schemeClr val="accent3"/>
        </a:solidFill>
      </dgm:spPr>
      <dgm:t>
        <a:bodyPr/>
        <a:lstStyle/>
        <a:p>
          <a:r>
            <a:rPr lang="nb-NO" dirty="0" err="1" smtClean="0"/>
            <a:t>Drain</a:t>
          </a:r>
          <a:r>
            <a:rPr lang="nb-NO" dirty="0" smtClean="0"/>
            <a:t> </a:t>
          </a:r>
          <a:r>
            <a:rPr lang="nb-NO" dirty="0" err="1" smtClean="0"/>
            <a:t>public</a:t>
          </a:r>
          <a:r>
            <a:rPr lang="nb-NO" dirty="0" smtClean="0"/>
            <a:t> </a:t>
          </a:r>
          <a:r>
            <a:rPr lang="nb-NO" dirty="0" err="1" smtClean="0"/>
            <a:t>budgets</a:t>
          </a:r>
          <a:endParaRPr lang="nb-NO" dirty="0"/>
        </a:p>
      </dgm:t>
    </dgm:pt>
    <dgm:pt modelId="{28088A8F-D9A2-4A6F-A13A-7034227660AD}" type="parTrans" cxnId="{671DBB3E-F383-4AC2-849A-09445F845B2B}">
      <dgm:prSet/>
      <dgm:spPr/>
      <dgm:t>
        <a:bodyPr/>
        <a:lstStyle/>
        <a:p>
          <a:endParaRPr lang="nb-NO"/>
        </a:p>
      </dgm:t>
    </dgm:pt>
    <dgm:pt modelId="{93A2B661-BBAA-4333-9107-97CCDA221EAE}" type="sibTrans" cxnId="{671DBB3E-F383-4AC2-849A-09445F845B2B}">
      <dgm:prSet/>
      <dgm:spPr/>
      <dgm:t>
        <a:bodyPr/>
        <a:lstStyle/>
        <a:p>
          <a:endParaRPr lang="nb-NO"/>
        </a:p>
      </dgm:t>
    </dgm:pt>
    <dgm:pt modelId="{5F3DCFE0-EB58-4F5E-A965-533A745C0D23}">
      <dgm:prSet phldrT="[Tekst]"/>
      <dgm:spPr/>
      <dgm:t>
        <a:bodyPr/>
        <a:lstStyle/>
        <a:p>
          <a:r>
            <a:rPr lang="nb-NO" dirty="0" smtClean="0"/>
            <a:t>High </a:t>
          </a:r>
          <a:r>
            <a:rPr lang="nb-NO" dirty="0" err="1" smtClean="0"/>
            <a:t>use</a:t>
          </a:r>
          <a:r>
            <a:rPr lang="nb-NO" dirty="0" smtClean="0"/>
            <a:t> </a:t>
          </a:r>
          <a:r>
            <a:rPr lang="nb-NO" dirty="0" err="1" smtClean="0"/>
            <a:t>of</a:t>
          </a:r>
          <a:r>
            <a:rPr lang="nb-NO" dirty="0" smtClean="0"/>
            <a:t> </a:t>
          </a:r>
          <a:r>
            <a:rPr lang="nb-NO" dirty="0" err="1" smtClean="0"/>
            <a:t>welfare</a:t>
          </a:r>
          <a:r>
            <a:rPr lang="nb-NO" dirty="0" smtClean="0"/>
            <a:t> </a:t>
          </a:r>
          <a:r>
            <a:rPr lang="nb-NO" dirty="0" err="1" smtClean="0"/>
            <a:t>benefits</a:t>
          </a:r>
          <a:endParaRPr lang="nb-NO" dirty="0"/>
        </a:p>
      </dgm:t>
    </dgm:pt>
    <dgm:pt modelId="{358E3DE7-79D2-4F35-B736-B9027D765153}" type="parTrans" cxnId="{7E544865-F898-4BC0-B123-6B2AD81F363A}">
      <dgm:prSet/>
      <dgm:spPr/>
      <dgm:t>
        <a:bodyPr/>
        <a:lstStyle/>
        <a:p>
          <a:endParaRPr lang="nb-NO"/>
        </a:p>
      </dgm:t>
    </dgm:pt>
    <dgm:pt modelId="{7D977D76-E019-461F-A3E5-3E7F9775D7A6}" type="sibTrans" cxnId="{7E544865-F898-4BC0-B123-6B2AD81F363A}">
      <dgm:prSet/>
      <dgm:spPr/>
      <dgm:t>
        <a:bodyPr/>
        <a:lstStyle/>
        <a:p>
          <a:endParaRPr lang="nb-NO"/>
        </a:p>
      </dgm:t>
    </dgm:pt>
    <dgm:pt modelId="{D638FEB2-3DBE-4829-A774-3932073CB9B2}">
      <dgm:prSet phldrT="[Tekst]"/>
      <dgm:spPr/>
      <dgm:t>
        <a:bodyPr/>
        <a:lstStyle/>
        <a:p>
          <a:r>
            <a:rPr lang="nb-NO" dirty="0" smtClean="0"/>
            <a:t>Less </a:t>
          </a:r>
          <a:r>
            <a:rPr lang="nb-NO" dirty="0" err="1" smtClean="0"/>
            <a:t>organised</a:t>
          </a:r>
          <a:r>
            <a:rPr lang="nb-NO" dirty="0" smtClean="0"/>
            <a:t> </a:t>
          </a:r>
          <a:r>
            <a:rPr lang="nb-NO" dirty="0" err="1" smtClean="0"/>
            <a:t>labour</a:t>
          </a:r>
          <a:r>
            <a:rPr lang="nb-NO" dirty="0" smtClean="0"/>
            <a:t> </a:t>
          </a:r>
          <a:r>
            <a:rPr lang="nb-NO" dirty="0" err="1" smtClean="0"/>
            <a:t>market</a:t>
          </a:r>
          <a:r>
            <a:rPr lang="nb-NO" dirty="0" smtClean="0"/>
            <a:t> </a:t>
          </a:r>
          <a:r>
            <a:rPr lang="nb-NO" dirty="0" smtClean="0">
              <a:sym typeface="Wingdings" panose="05000000000000000000" pitchFamily="2" charset="2"/>
            </a:rPr>
            <a:t> </a:t>
          </a:r>
          <a:r>
            <a:rPr lang="nb-NO" dirty="0" err="1" smtClean="0">
              <a:sym typeface="Wingdings" panose="05000000000000000000" pitchFamily="2" charset="2"/>
            </a:rPr>
            <a:t>lower</a:t>
          </a:r>
          <a:r>
            <a:rPr lang="nb-NO" dirty="0" smtClean="0">
              <a:sym typeface="Wingdings" panose="05000000000000000000" pitchFamily="2" charset="2"/>
            </a:rPr>
            <a:t> </a:t>
          </a:r>
          <a:r>
            <a:rPr lang="nb-NO" dirty="0" err="1" smtClean="0">
              <a:sym typeface="Wingdings" panose="05000000000000000000" pitchFamily="2" charset="2"/>
            </a:rPr>
            <a:t>income</a:t>
          </a:r>
          <a:r>
            <a:rPr lang="nb-NO" dirty="0" smtClean="0">
              <a:sym typeface="Wingdings" panose="05000000000000000000" pitchFamily="2" charset="2"/>
            </a:rPr>
            <a:t> from </a:t>
          </a:r>
          <a:r>
            <a:rPr lang="nb-NO" dirty="0" err="1" smtClean="0">
              <a:sym typeface="Wingdings" panose="05000000000000000000" pitchFamily="2" charset="2"/>
            </a:rPr>
            <a:t>taxation</a:t>
          </a:r>
          <a:endParaRPr lang="nb-NO" dirty="0"/>
        </a:p>
      </dgm:t>
    </dgm:pt>
    <dgm:pt modelId="{A73A82BE-4E5D-4803-8B8B-AE0D8024F429}" type="parTrans" cxnId="{EDC8DD13-A0D9-4064-B620-7B58AB078EA8}">
      <dgm:prSet/>
      <dgm:spPr/>
      <dgm:t>
        <a:bodyPr/>
        <a:lstStyle/>
        <a:p>
          <a:endParaRPr lang="nb-NO"/>
        </a:p>
      </dgm:t>
    </dgm:pt>
    <dgm:pt modelId="{B6DEA787-CD93-4F70-873B-DA24ED44A483}" type="sibTrans" cxnId="{EDC8DD13-A0D9-4064-B620-7B58AB078EA8}">
      <dgm:prSet/>
      <dgm:spPr/>
      <dgm:t>
        <a:bodyPr/>
        <a:lstStyle/>
        <a:p>
          <a:endParaRPr lang="nb-NO"/>
        </a:p>
      </dgm:t>
    </dgm:pt>
    <dgm:pt modelId="{C12C8078-715C-467D-A9C8-12442802E993}">
      <dgm:prSet phldrT="[Tekst]"/>
      <dgm:spPr>
        <a:solidFill>
          <a:schemeClr val="accent3"/>
        </a:solidFill>
      </dgm:spPr>
      <dgm:t>
        <a:bodyPr/>
        <a:lstStyle/>
        <a:p>
          <a:r>
            <a:rPr lang="nb-NO" dirty="0" err="1" smtClean="0"/>
            <a:t>Increase</a:t>
          </a:r>
          <a:r>
            <a:rPr lang="nb-NO" dirty="0" smtClean="0"/>
            <a:t> </a:t>
          </a:r>
          <a:r>
            <a:rPr lang="nb-NO" dirty="0" err="1" smtClean="0"/>
            <a:t>inequality</a:t>
          </a:r>
          <a:r>
            <a:rPr lang="nb-NO" dirty="0" smtClean="0"/>
            <a:t> / </a:t>
          </a:r>
          <a:r>
            <a:rPr lang="nb-NO" dirty="0" err="1" smtClean="0"/>
            <a:t>low</a:t>
          </a:r>
          <a:r>
            <a:rPr lang="nb-NO" dirty="0" smtClean="0"/>
            <a:t> </a:t>
          </a:r>
          <a:r>
            <a:rPr lang="nb-NO" dirty="0" err="1" smtClean="0"/>
            <a:t>wage</a:t>
          </a:r>
          <a:r>
            <a:rPr lang="nb-NO" dirty="0" smtClean="0"/>
            <a:t> </a:t>
          </a:r>
          <a:r>
            <a:rPr lang="nb-NO" dirty="0" err="1" smtClean="0"/>
            <a:t>competition</a:t>
          </a:r>
          <a:endParaRPr lang="nb-NO" dirty="0"/>
        </a:p>
      </dgm:t>
    </dgm:pt>
    <dgm:pt modelId="{21A599CD-3268-4D3D-B862-DCA21F3B49D3}" type="parTrans" cxnId="{FFA12B82-FC68-4FB3-BA8D-9DFD2A93785D}">
      <dgm:prSet/>
      <dgm:spPr/>
      <dgm:t>
        <a:bodyPr/>
        <a:lstStyle/>
        <a:p>
          <a:endParaRPr lang="nb-NO"/>
        </a:p>
      </dgm:t>
    </dgm:pt>
    <dgm:pt modelId="{D32FC9DC-CFC3-4999-9E7D-41F6EFCEA0ED}" type="sibTrans" cxnId="{FFA12B82-FC68-4FB3-BA8D-9DFD2A93785D}">
      <dgm:prSet/>
      <dgm:spPr/>
      <dgm:t>
        <a:bodyPr/>
        <a:lstStyle/>
        <a:p>
          <a:endParaRPr lang="nb-NO"/>
        </a:p>
      </dgm:t>
    </dgm:pt>
    <dgm:pt modelId="{B3240125-405E-465B-816C-5830E6C1A547}">
      <dgm:prSet phldrT="[Tekst]"/>
      <dgm:spPr/>
      <dgm:t>
        <a:bodyPr/>
        <a:lstStyle/>
        <a:p>
          <a:r>
            <a:rPr lang="nb-NO" dirty="0" smtClean="0"/>
            <a:t>Supply-side </a:t>
          </a:r>
          <a:r>
            <a:rPr lang="nb-NO" dirty="0" err="1" smtClean="0"/>
            <a:t>shocks</a:t>
          </a:r>
          <a:r>
            <a:rPr lang="nb-NO" dirty="0" smtClean="0"/>
            <a:t> in </a:t>
          </a:r>
          <a:r>
            <a:rPr lang="nb-NO" dirty="0" err="1" smtClean="0"/>
            <a:t>labour</a:t>
          </a:r>
          <a:r>
            <a:rPr lang="nb-NO" dirty="0" smtClean="0"/>
            <a:t> </a:t>
          </a:r>
          <a:r>
            <a:rPr lang="nb-NO" dirty="0" err="1" smtClean="0"/>
            <a:t>markets</a:t>
          </a:r>
          <a:endParaRPr lang="nb-NO" dirty="0"/>
        </a:p>
      </dgm:t>
    </dgm:pt>
    <dgm:pt modelId="{6B4DACA5-CD02-4D0F-AC47-649844EA6697}" type="parTrans" cxnId="{CC457D10-902F-490B-B375-CD243A0AD00E}">
      <dgm:prSet/>
      <dgm:spPr/>
      <dgm:t>
        <a:bodyPr/>
        <a:lstStyle/>
        <a:p>
          <a:endParaRPr lang="nb-NO"/>
        </a:p>
      </dgm:t>
    </dgm:pt>
    <dgm:pt modelId="{8FD85C8E-671D-4ED3-AD11-A4A7FA8DD054}" type="sibTrans" cxnId="{CC457D10-902F-490B-B375-CD243A0AD00E}">
      <dgm:prSet/>
      <dgm:spPr/>
      <dgm:t>
        <a:bodyPr/>
        <a:lstStyle/>
        <a:p>
          <a:endParaRPr lang="nb-NO"/>
        </a:p>
      </dgm:t>
    </dgm:pt>
    <dgm:pt modelId="{959ACDAC-38D8-4C50-8B72-DB9B6EDC2289}">
      <dgm:prSet phldrT="[Tekst]"/>
      <dgm:spPr/>
      <dgm:t>
        <a:bodyPr/>
        <a:lstStyle/>
        <a:p>
          <a:r>
            <a:rPr lang="nb-NO" dirty="0" smtClean="0"/>
            <a:t>Dual-</a:t>
          </a:r>
          <a:r>
            <a:rPr lang="nb-NO" dirty="0" err="1" smtClean="0"/>
            <a:t>track</a:t>
          </a:r>
          <a:r>
            <a:rPr lang="nb-NO" dirty="0" smtClean="0"/>
            <a:t> </a:t>
          </a:r>
          <a:r>
            <a:rPr lang="nb-NO" dirty="0" err="1" smtClean="0"/>
            <a:t>welfare</a:t>
          </a:r>
          <a:r>
            <a:rPr lang="nb-NO" dirty="0" smtClean="0"/>
            <a:t> </a:t>
          </a:r>
          <a:r>
            <a:rPr lang="nb-NO" dirty="0" err="1" smtClean="0"/>
            <a:t>state</a:t>
          </a:r>
          <a:r>
            <a:rPr lang="nb-NO" dirty="0" smtClean="0"/>
            <a:t> and/ or </a:t>
          </a:r>
          <a:r>
            <a:rPr lang="nb-NO" dirty="0" err="1" smtClean="0"/>
            <a:t>lower</a:t>
          </a:r>
          <a:r>
            <a:rPr lang="nb-NO" dirty="0" smtClean="0"/>
            <a:t> </a:t>
          </a:r>
          <a:r>
            <a:rPr lang="nb-NO" dirty="0" err="1" smtClean="0"/>
            <a:t>benefits</a:t>
          </a:r>
          <a:r>
            <a:rPr lang="nb-NO" dirty="0" smtClean="0"/>
            <a:t> overall</a:t>
          </a:r>
          <a:endParaRPr lang="nb-NO" dirty="0"/>
        </a:p>
      </dgm:t>
    </dgm:pt>
    <dgm:pt modelId="{139D9594-924A-4588-8D41-24EB31E9725E}" type="parTrans" cxnId="{6D5000BC-828B-427C-8829-02859271A213}">
      <dgm:prSet/>
      <dgm:spPr/>
      <dgm:t>
        <a:bodyPr/>
        <a:lstStyle/>
        <a:p>
          <a:endParaRPr lang="nb-NO"/>
        </a:p>
      </dgm:t>
    </dgm:pt>
    <dgm:pt modelId="{ED504778-FF98-4E4B-8D41-C7B2F357FCD5}" type="sibTrans" cxnId="{6D5000BC-828B-427C-8829-02859271A213}">
      <dgm:prSet/>
      <dgm:spPr/>
      <dgm:t>
        <a:bodyPr/>
        <a:lstStyle/>
        <a:p>
          <a:endParaRPr lang="nb-NO"/>
        </a:p>
      </dgm:t>
    </dgm:pt>
    <dgm:pt modelId="{EA2AEF30-2298-4BBB-B997-2E3BCB39E246}">
      <dgm:prSet phldrT="[Tekst]"/>
      <dgm:spPr>
        <a:solidFill>
          <a:schemeClr val="accent3"/>
        </a:solidFill>
      </dgm:spPr>
      <dgm:t>
        <a:bodyPr/>
        <a:lstStyle/>
        <a:p>
          <a:r>
            <a:rPr lang="nb-NO" dirty="0" err="1" smtClean="0"/>
            <a:t>Political</a:t>
          </a:r>
          <a:r>
            <a:rPr lang="nb-NO" dirty="0" smtClean="0"/>
            <a:t> </a:t>
          </a:r>
          <a:r>
            <a:rPr lang="nb-NO" dirty="0" err="1" smtClean="0"/>
            <a:t>legitimacy</a:t>
          </a:r>
          <a:endParaRPr lang="nb-NO" dirty="0"/>
        </a:p>
      </dgm:t>
    </dgm:pt>
    <dgm:pt modelId="{2D150A00-0D1F-4340-BB44-9570CFB65A92}" type="parTrans" cxnId="{C409D2F2-B931-4BC8-A7AF-15DA9AD3762A}">
      <dgm:prSet/>
      <dgm:spPr/>
      <dgm:t>
        <a:bodyPr/>
        <a:lstStyle/>
        <a:p>
          <a:endParaRPr lang="nb-NO"/>
        </a:p>
      </dgm:t>
    </dgm:pt>
    <dgm:pt modelId="{E046B58E-F32F-4FF9-99C6-648AED644F12}" type="sibTrans" cxnId="{C409D2F2-B931-4BC8-A7AF-15DA9AD3762A}">
      <dgm:prSet/>
      <dgm:spPr/>
      <dgm:t>
        <a:bodyPr/>
        <a:lstStyle/>
        <a:p>
          <a:endParaRPr lang="nb-NO"/>
        </a:p>
      </dgm:t>
    </dgm:pt>
    <dgm:pt modelId="{62B4578A-BDF5-461A-93E5-1A7B93D6C8D4}">
      <dgm:prSet phldrT="[Tekst]"/>
      <dgm:spPr/>
      <dgm:t>
        <a:bodyPr/>
        <a:lstStyle/>
        <a:p>
          <a:r>
            <a:rPr lang="nb-NO" dirty="0" err="1" smtClean="0"/>
            <a:t>Changes</a:t>
          </a:r>
          <a:r>
            <a:rPr lang="nb-NO" dirty="0" smtClean="0"/>
            <a:t> in </a:t>
          </a:r>
          <a:r>
            <a:rPr lang="nb-NO" dirty="0" err="1" smtClean="0"/>
            <a:t>public</a:t>
          </a:r>
          <a:r>
            <a:rPr lang="nb-NO" dirty="0" smtClean="0"/>
            <a:t> </a:t>
          </a:r>
          <a:r>
            <a:rPr lang="nb-NO" dirty="0" err="1" smtClean="0"/>
            <a:t>perceptions</a:t>
          </a:r>
          <a:endParaRPr lang="nb-NO" dirty="0"/>
        </a:p>
      </dgm:t>
    </dgm:pt>
    <dgm:pt modelId="{A63E3DF1-FC84-46B8-A9BF-50DB439213E3}" type="parTrans" cxnId="{8F21DAD3-671C-4540-A8A2-AA88A4378B6C}">
      <dgm:prSet/>
      <dgm:spPr/>
      <dgm:t>
        <a:bodyPr/>
        <a:lstStyle/>
        <a:p>
          <a:endParaRPr lang="nb-NO"/>
        </a:p>
      </dgm:t>
    </dgm:pt>
    <dgm:pt modelId="{D50E224F-4B28-4966-8299-619F864D7DFD}" type="sibTrans" cxnId="{8F21DAD3-671C-4540-A8A2-AA88A4378B6C}">
      <dgm:prSet/>
      <dgm:spPr/>
      <dgm:t>
        <a:bodyPr/>
        <a:lstStyle/>
        <a:p>
          <a:endParaRPr lang="nb-NO"/>
        </a:p>
      </dgm:t>
    </dgm:pt>
    <dgm:pt modelId="{0C087607-EF8A-4DA4-8A55-9267762C00AD}">
      <dgm:prSet phldrT="[Tekst]"/>
      <dgm:spPr/>
      <dgm:t>
        <a:bodyPr/>
        <a:lstStyle/>
        <a:p>
          <a:r>
            <a:rPr lang="nb-NO" dirty="0" err="1" smtClean="0"/>
            <a:t>Social</a:t>
          </a:r>
          <a:r>
            <a:rPr lang="nb-NO" dirty="0" smtClean="0"/>
            <a:t> </a:t>
          </a:r>
          <a:r>
            <a:rPr lang="nb-NO" dirty="0" err="1" smtClean="0"/>
            <a:t>cohesion</a:t>
          </a:r>
          <a:r>
            <a:rPr lang="nb-NO" dirty="0" smtClean="0"/>
            <a:t> and trust </a:t>
          </a:r>
          <a:r>
            <a:rPr lang="nb-NO" dirty="0" err="1" smtClean="0"/>
            <a:t>are</a:t>
          </a:r>
          <a:r>
            <a:rPr lang="nb-NO" dirty="0" smtClean="0"/>
            <a:t> fragile </a:t>
          </a:r>
          <a:r>
            <a:rPr lang="nb-NO" dirty="0" err="1" smtClean="0"/>
            <a:t>entities</a:t>
          </a:r>
          <a:endParaRPr lang="nb-NO" dirty="0"/>
        </a:p>
      </dgm:t>
    </dgm:pt>
    <dgm:pt modelId="{61CCDF3C-8889-4A99-99D9-916A7AF72519}" type="parTrans" cxnId="{988EA349-CF48-4596-9B34-A3CCEAEDA9A6}">
      <dgm:prSet/>
      <dgm:spPr/>
      <dgm:t>
        <a:bodyPr/>
        <a:lstStyle/>
        <a:p>
          <a:endParaRPr lang="nb-NO"/>
        </a:p>
      </dgm:t>
    </dgm:pt>
    <dgm:pt modelId="{77A6DF1A-6300-4E24-A4B4-C2E3B0A6E131}" type="sibTrans" cxnId="{988EA349-CF48-4596-9B34-A3CCEAEDA9A6}">
      <dgm:prSet/>
      <dgm:spPr/>
      <dgm:t>
        <a:bodyPr/>
        <a:lstStyle/>
        <a:p>
          <a:endParaRPr lang="nb-NO"/>
        </a:p>
      </dgm:t>
    </dgm:pt>
    <dgm:pt modelId="{A38A78D2-D5FF-4F3B-80C2-C584466FE73A}">
      <dgm:prSet phldrT="[Tekst]"/>
      <dgm:spPr/>
      <dgm:t>
        <a:bodyPr/>
        <a:lstStyle/>
        <a:p>
          <a:r>
            <a:rPr lang="nb-NO" dirty="0" err="1" smtClean="0"/>
            <a:t>Low</a:t>
          </a:r>
          <a:r>
            <a:rPr lang="nb-NO" dirty="0" smtClean="0"/>
            <a:t> </a:t>
          </a:r>
          <a:r>
            <a:rPr lang="nb-NO" dirty="0" err="1" smtClean="0"/>
            <a:t>wage</a:t>
          </a:r>
          <a:r>
            <a:rPr lang="nb-NO" dirty="0" smtClean="0"/>
            <a:t> segments, </a:t>
          </a:r>
          <a:r>
            <a:rPr lang="nb-NO" dirty="0" err="1" smtClean="0"/>
            <a:t>working</a:t>
          </a:r>
          <a:r>
            <a:rPr lang="nb-NO" dirty="0" smtClean="0"/>
            <a:t> </a:t>
          </a:r>
          <a:r>
            <a:rPr lang="nb-NO" dirty="0" err="1" smtClean="0"/>
            <a:t>poverty</a:t>
          </a:r>
          <a:endParaRPr lang="nb-NO" dirty="0"/>
        </a:p>
      </dgm:t>
    </dgm:pt>
    <dgm:pt modelId="{BD6BDDAC-B1E6-453C-BA96-5D76CB9D9B3B}" type="parTrans" cxnId="{CE5925CA-3FA6-4DFC-BFD8-D6DF03E2BF51}">
      <dgm:prSet/>
      <dgm:spPr/>
      <dgm:t>
        <a:bodyPr/>
        <a:lstStyle/>
        <a:p>
          <a:endParaRPr lang="nb-NO"/>
        </a:p>
      </dgm:t>
    </dgm:pt>
    <dgm:pt modelId="{44268915-4214-451A-AEFE-3F8E4ED0D002}" type="sibTrans" cxnId="{CE5925CA-3FA6-4DFC-BFD8-D6DF03E2BF51}">
      <dgm:prSet/>
      <dgm:spPr/>
      <dgm:t>
        <a:bodyPr/>
        <a:lstStyle/>
        <a:p>
          <a:endParaRPr lang="nb-NO"/>
        </a:p>
      </dgm:t>
    </dgm:pt>
    <dgm:pt modelId="{BAF292BD-D29E-4ACE-A623-A45F912038D5}">
      <dgm:prSet phldrT="[Tekst]"/>
      <dgm:spPr/>
      <dgm:t>
        <a:bodyPr/>
        <a:lstStyle/>
        <a:p>
          <a:r>
            <a:rPr lang="nb-NO" dirty="0" err="1" smtClean="0"/>
            <a:t>Overburdened</a:t>
          </a:r>
          <a:r>
            <a:rPr lang="nb-NO" dirty="0" smtClean="0"/>
            <a:t> </a:t>
          </a:r>
          <a:r>
            <a:rPr lang="nb-NO" dirty="0" err="1" smtClean="0"/>
            <a:t>education</a:t>
          </a:r>
          <a:r>
            <a:rPr lang="nb-NO" dirty="0" smtClean="0"/>
            <a:t>/training </a:t>
          </a:r>
          <a:endParaRPr lang="nb-NO" dirty="0"/>
        </a:p>
      </dgm:t>
    </dgm:pt>
    <dgm:pt modelId="{B45714C9-DD84-4531-9DD4-36F06C3C44D6}" type="parTrans" cxnId="{B7AFE607-4A98-4F58-87E6-26DB5300CAAB}">
      <dgm:prSet/>
      <dgm:spPr/>
      <dgm:t>
        <a:bodyPr/>
        <a:lstStyle/>
        <a:p>
          <a:endParaRPr lang="nb-NO"/>
        </a:p>
      </dgm:t>
    </dgm:pt>
    <dgm:pt modelId="{53A9455A-6114-4BD6-8C85-0A3A757ADA54}" type="sibTrans" cxnId="{B7AFE607-4A98-4F58-87E6-26DB5300CAAB}">
      <dgm:prSet/>
      <dgm:spPr/>
      <dgm:t>
        <a:bodyPr/>
        <a:lstStyle/>
        <a:p>
          <a:endParaRPr lang="nb-NO"/>
        </a:p>
      </dgm:t>
    </dgm:pt>
    <dgm:pt modelId="{86673776-491B-4296-802D-B70E2A50158D}" type="pres">
      <dgm:prSet presAssocID="{CC1B56BB-ED50-4B5C-A338-CFB95342B7BB}" presName="Name0" presStyleCnt="0">
        <dgm:presLayoutVars>
          <dgm:dir/>
          <dgm:animLvl val="lvl"/>
          <dgm:resizeHandles val="exact"/>
        </dgm:presLayoutVars>
      </dgm:prSet>
      <dgm:spPr/>
      <dgm:t>
        <a:bodyPr/>
        <a:lstStyle/>
        <a:p>
          <a:endParaRPr lang="nb-NO"/>
        </a:p>
      </dgm:t>
    </dgm:pt>
    <dgm:pt modelId="{685C6E14-3426-4B84-9994-25CEC1793428}" type="pres">
      <dgm:prSet presAssocID="{1C777BD7-DC95-4912-9267-F0D51239B6D5}" presName="linNode" presStyleCnt="0"/>
      <dgm:spPr/>
    </dgm:pt>
    <dgm:pt modelId="{2177C3F5-1182-4862-84B3-1E1A74A91A94}" type="pres">
      <dgm:prSet presAssocID="{1C777BD7-DC95-4912-9267-F0D51239B6D5}" presName="parentText" presStyleLbl="node1" presStyleIdx="0" presStyleCnt="3">
        <dgm:presLayoutVars>
          <dgm:chMax val="1"/>
          <dgm:bulletEnabled val="1"/>
        </dgm:presLayoutVars>
      </dgm:prSet>
      <dgm:spPr/>
      <dgm:t>
        <a:bodyPr/>
        <a:lstStyle/>
        <a:p>
          <a:endParaRPr lang="nb-NO"/>
        </a:p>
      </dgm:t>
    </dgm:pt>
    <dgm:pt modelId="{E15BBC4F-F948-4ECB-855A-863CB8E0B2F4}" type="pres">
      <dgm:prSet presAssocID="{1C777BD7-DC95-4912-9267-F0D51239B6D5}" presName="descendantText" presStyleLbl="alignAccFollowNode1" presStyleIdx="0" presStyleCnt="3">
        <dgm:presLayoutVars>
          <dgm:bulletEnabled val="1"/>
        </dgm:presLayoutVars>
      </dgm:prSet>
      <dgm:spPr/>
      <dgm:t>
        <a:bodyPr/>
        <a:lstStyle/>
        <a:p>
          <a:endParaRPr lang="nb-NO"/>
        </a:p>
      </dgm:t>
    </dgm:pt>
    <dgm:pt modelId="{F33D69D1-BD0D-45BD-B20A-780A1EE532DD}" type="pres">
      <dgm:prSet presAssocID="{93A2B661-BBAA-4333-9107-97CCDA221EAE}" presName="sp" presStyleCnt="0"/>
      <dgm:spPr/>
    </dgm:pt>
    <dgm:pt modelId="{9095CE8F-F544-41EE-AD7D-B2652AA9FC92}" type="pres">
      <dgm:prSet presAssocID="{C12C8078-715C-467D-A9C8-12442802E993}" presName="linNode" presStyleCnt="0"/>
      <dgm:spPr/>
    </dgm:pt>
    <dgm:pt modelId="{DDD4C009-6BF6-42D8-AC0A-FA468353736F}" type="pres">
      <dgm:prSet presAssocID="{C12C8078-715C-467D-A9C8-12442802E993}" presName="parentText" presStyleLbl="node1" presStyleIdx="1" presStyleCnt="3">
        <dgm:presLayoutVars>
          <dgm:chMax val="1"/>
          <dgm:bulletEnabled val="1"/>
        </dgm:presLayoutVars>
      </dgm:prSet>
      <dgm:spPr/>
      <dgm:t>
        <a:bodyPr/>
        <a:lstStyle/>
        <a:p>
          <a:endParaRPr lang="nb-NO"/>
        </a:p>
      </dgm:t>
    </dgm:pt>
    <dgm:pt modelId="{3009C361-0A72-43B9-BEAF-901246823854}" type="pres">
      <dgm:prSet presAssocID="{C12C8078-715C-467D-A9C8-12442802E993}" presName="descendantText" presStyleLbl="alignAccFollowNode1" presStyleIdx="1" presStyleCnt="3">
        <dgm:presLayoutVars>
          <dgm:bulletEnabled val="1"/>
        </dgm:presLayoutVars>
      </dgm:prSet>
      <dgm:spPr/>
      <dgm:t>
        <a:bodyPr/>
        <a:lstStyle/>
        <a:p>
          <a:endParaRPr lang="nb-NO"/>
        </a:p>
      </dgm:t>
    </dgm:pt>
    <dgm:pt modelId="{3B9F0F9C-8FA9-465E-BF82-A328671A13B8}" type="pres">
      <dgm:prSet presAssocID="{D32FC9DC-CFC3-4999-9E7D-41F6EFCEA0ED}" presName="sp" presStyleCnt="0"/>
      <dgm:spPr/>
    </dgm:pt>
    <dgm:pt modelId="{7DF4FE69-C561-4326-A07E-BF8C18B162D4}" type="pres">
      <dgm:prSet presAssocID="{EA2AEF30-2298-4BBB-B997-2E3BCB39E246}" presName="linNode" presStyleCnt="0"/>
      <dgm:spPr/>
    </dgm:pt>
    <dgm:pt modelId="{A603A01D-849C-4E68-8ED5-36A8D35DFBFE}" type="pres">
      <dgm:prSet presAssocID="{EA2AEF30-2298-4BBB-B997-2E3BCB39E246}" presName="parentText" presStyleLbl="node1" presStyleIdx="2" presStyleCnt="3">
        <dgm:presLayoutVars>
          <dgm:chMax val="1"/>
          <dgm:bulletEnabled val="1"/>
        </dgm:presLayoutVars>
      </dgm:prSet>
      <dgm:spPr/>
      <dgm:t>
        <a:bodyPr/>
        <a:lstStyle/>
        <a:p>
          <a:endParaRPr lang="nb-NO"/>
        </a:p>
      </dgm:t>
    </dgm:pt>
    <dgm:pt modelId="{CB7661B7-D0CB-45E2-ABDF-1D2123B31006}" type="pres">
      <dgm:prSet presAssocID="{EA2AEF30-2298-4BBB-B997-2E3BCB39E246}" presName="descendantText" presStyleLbl="alignAccFollowNode1" presStyleIdx="2" presStyleCnt="3">
        <dgm:presLayoutVars>
          <dgm:bulletEnabled val="1"/>
        </dgm:presLayoutVars>
      </dgm:prSet>
      <dgm:spPr/>
      <dgm:t>
        <a:bodyPr/>
        <a:lstStyle/>
        <a:p>
          <a:endParaRPr lang="nb-NO"/>
        </a:p>
      </dgm:t>
    </dgm:pt>
  </dgm:ptLst>
  <dgm:cxnLst>
    <dgm:cxn modelId="{F0ADD8F1-6804-454F-9E5C-95C9823119C1}" type="presOf" srcId="{62B4578A-BDF5-461A-93E5-1A7B93D6C8D4}" destId="{CB7661B7-D0CB-45E2-ABDF-1D2123B31006}" srcOrd="0" destOrd="0" presId="urn:microsoft.com/office/officeart/2005/8/layout/vList5"/>
    <dgm:cxn modelId="{CC457D10-902F-490B-B375-CD243A0AD00E}" srcId="{C12C8078-715C-467D-A9C8-12442802E993}" destId="{B3240125-405E-465B-816C-5830E6C1A547}" srcOrd="0" destOrd="0" parTransId="{6B4DACA5-CD02-4D0F-AC47-649844EA6697}" sibTransId="{8FD85C8E-671D-4ED3-AD11-A4A7FA8DD054}"/>
    <dgm:cxn modelId="{988EA349-CF48-4596-9B34-A3CCEAEDA9A6}" srcId="{EA2AEF30-2298-4BBB-B997-2E3BCB39E246}" destId="{0C087607-EF8A-4DA4-8A55-9267762C00AD}" srcOrd="1" destOrd="0" parTransId="{61CCDF3C-8889-4A99-99D9-916A7AF72519}" sibTransId="{77A6DF1A-6300-4E24-A4B4-C2E3B0A6E131}"/>
    <dgm:cxn modelId="{0B89810F-F2AD-4206-BA9A-6A6A4B99177F}" type="presOf" srcId="{959ACDAC-38D8-4C50-8B72-DB9B6EDC2289}" destId="{3009C361-0A72-43B9-BEAF-901246823854}" srcOrd="0" destOrd="2" presId="urn:microsoft.com/office/officeart/2005/8/layout/vList5"/>
    <dgm:cxn modelId="{4A6C01FB-94F0-4244-8BD6-44A183A740C7}" type="presOf" srcId="{B3240125-405E-465B-816C-5830E6C1A547}" destId="{3009C361-0A72-43B9-BEAF-901246823854}" srcOrd="0" destOrd="0" presId="urn:microsoft.com/office/officeart/2005/8/layout/vList5"/>
    <dgm:cxn modelId="{A9BFE412-EB86-4B64-B117-4684F68A0C38}" type="presOf" srcId="{1C777BD7-DC95-4912-9267-F0D51239B6D5}" destId="{2177C3F5-1182-4862-84B3-1E1A74A91A94}" srcOrd="0" destOrd="0" presId="urn:microsoft.com/office/officeart/2005/8/layout/vList5"/>
    <dgm:cxn modelId="{FCC89FFB-B6CD-4516-B995-9D935B9AF59A}" type="presOf" srcId="{C12C8078-715C-467D-A9C8-12442802E993}" destId="{DDD4C009-6BF6-42D8-AC0A-FA468353736F}" srcOrd="0" destOrd="0" presId="urn:microsoft.com/office/officeart/2005/8/layout/vList5"/>
    <dgm:cxn modelId="{C409D2F2-B931-4BC8-A7AF-15DA9AD3762A}" srcId="{CC1B56BB-ED50-4B5C-A338-CFB95342B7BB}" destId="{EA2AEF30-2298-4BBB-B997-2E3BCB39E246}" srcOrd="2" destOrd="0" parTransId="{2D150A00-0D1F-4340-BB44-9570CFB65A92}" sibTransId="{E046B58E-F32F-4FF9-99C6-648AED644F12}"/>
    <dgm:cxn modelId="{8F21DAD3-671C-4540-A8A2-AA88A4378B6C}" srcId="{EA2AEF30-2298-4BBB-B997-2E3BCB39E246}" destId="{62B4578A-BDF5-461A-93E5-1A7B93D6C8D4}" srcOrd="0" destOrd="0" parTransId="{A63E3DF1-FC84-46B8-A9BF-50DB439213E3}" sibTransId="{D50E224F-4B28-4966-8299-619F864D7DFD}"/>
    <dgm:cxn modelId="{671DBB3E-F383-4AC2-849A-09445F845B2B}" srcId="{CC1B56BB-ED50-4B5C-A338-CFB95342B7BB}" destId="{1C777BD7-DC95-4912-9267-F0D51239B6D5}" srcOrd="0" destOrd="0" parTransId="{28088A8F-D9A2-4A6F-A13A-7034227660AD}" sibTransId="{93A2B661-BBAA-4333-9107-97CCDA221EAE}"/>
    <dgm:cxn modelId="{6C5373D7-D25B-4A9A-884E-2F2EA3F02ECD}" type="presOf" srcId="{A38A78D2-D5FF-4F3B-80C2-C584466FE73A}" destId="{3009C361-0A72-43B9-BEAF-901246823854}" srcOrd="0" destOrd="1" presId="urn:microsoft.com/office/officeart/2005/8/layout/vList5"/>
    <dgm:cxn modelId="{58DBB271-D055-4947-A54D-5FBD279FD116}" type="presOf" srcId="{5F3DCFE0-EB58-4F5E-A965-533A745C0D23}" destId="{E15BBC4F-F948-4ECB-855A-863CB8E0B2F4}" srcOrd="0" destOrd="0" presId="urn:microsoft.com/office/officeart/2005/8/layout/vList5"/>
    <dgm:cxn modelId="{7E544865-F898-4BC0-B123-6B2AD81F363A}" srcId="{1C777BD7-DC95-4912-9267-F0D51239B6D5}" destId="{5F3DCFE0-EB58-4F5E-A965-533A745C0D23}" srcOrd="0" destOrd="0" parTransId="{358E3DE7-79D2-4F35-B736-B9027D765153}" sibTransId="{7D977D76-E019-461F-A3E5-3E7F9775D7A6}"/>
    <dgm:cxn modelId="{6034BA83-777A-461B-8B9C-25F92FF92165}" type="presOf" srcId="{D638FEB2-3DBE-4829-A774-3932073CB9B2}" destId="{E15BBC4F-F948-4ECB-855A-863CB8E0B2F4}" srcOrd="0" destOrd="1" presId="urn:microsoft.com/office/officeart/2005/8/layout/vList5"/>
    <dgm:cxn modelId="{FAA23461-B2A1-42E7-BE53-CDD8485C12DE}" type="presOf" srcId="{EA2AEF30-2298-4BBB-B997-2E3BCB39E246}" destId="{A603A01D-849C-4E68-8ED5-36A8D35DFBFE}" srcOrd="0" destOrd="0" presId="urn:microsoft.com/office/officeart/2005/8/layout/vList5"/>
    <dgm:cxn modelId="{4831736F-5411-4D24-BD9C-1E97A2862352}" type="presOf" srcId="{BAF292BD-D29E-4ACE-A623-A45F912038D5}" destId="{E15BBC4F-F948-4ECB-855A-863CB8E0B2F4}" srcOrd="0" destOrd="2" presId="urn:microsoft.com/office/officeart/2005/8/layout/vList5"/>
    <dgm:cxn modelId="{C6BEF454-9265-450D-B91F-B2A62C0F89E7}" type="presOf" srcId="{0C087607-EF8A-4DA4-8A55-9267762C00AD}" destId="{CB7661B7-D0CB-45E2-ABDF-1D2123B31006}" srcOrd="0" destOrd="1" presId="urn:microsoft.com/office/officeart/2005/8/layout/vList5"/>
    <dgm:cxn modelId="{97DF852A-8F0B-4E64-A5D9-6C9F39CF6BC8}" type="presOf" srcId="{CC1B56BB-ED50-4B5C-A338-CFB95342B7BB}" destId="{86673776-491B-4296-802D-B70E2A50158D}" srcOrd="0" destOrd="0" presId="urn:microsoft.com/office/officeart/2005/8/layout/vList5"/>
    <dgm:cxn modelId="{6D5000BC-828B-427C-8829-02859271A213}" srcId="{C12C8078-715C-467D-A9C8-12442802E993}" destId="{959ACDAC-38D8-4C50-8B72-DB9B6EDC2289}" srcOrd="2" destOrd="0" parTransId="{139D9594-924A-4588-8D41-24EB31E9725E}" sibTransId="{ED504778-FF98-4E4B-8D41-C7B2F357FCD5}"/>
    <dgm:cxn modelId="{FFA12B82-FC68-4FB3-BA8D-9DFD2A93785D}" srcId="{CC1B56BB-ED50-4B5C-A338-CFB95342B7BB}" destId="{C12C8078-715C-467D-A9C8-12442802E993}" srcOrd="1" destOrd="0" parTransId="{21A599CD-3268-4D3D-B862-DCA21F3B49D3}" sibTransId="{D32FC9DC-CFC3-4999-9E7D-41F6EFCEA0ED}"/>
    <dgm:cxn modelId="{EDC8DD13-A0D9-4064-B620-7B58AB078EA8}" srcId="{1C777BD7-DC95-4912-9267-F0D51239B6D5}" destId="{D638FEB2-3DBE-4829-A774-3932073CB9B2}" srcOrd="1" destOrd="0" parTransId="{A73A82BE-4E5D-4803-8B8B-AE0D8024F429}" sibTransId="{B6DEA787-CD93-4F70-873B-DA24ED44A483}"/>
    <dgm:cxn modelId="{B7AFE607-4A98-4F58-87E6-26DB5300CAAB}" srcId="{1C777BD7-DC95-4912-9267-F0D51239B6D5}" destId="{BAF292BD-D29E-4ACE-A623-A45F912038D5}" srcOrd="2" destOrd="0" parTransId="{B45714C9-DD84-4531-9DD4-36F06C3C44D6}" sibTransId="{53A9455A-6114-4BD6-8C85-0A3A757ADA54}"/>
    <dgm:cxn modelId="{CE5925CA-3FA6-4DFC-BFD8-D6DF03E2BF51}" srcId="{C12C8078-715C-467D-A9C8-12442802E993}" destId="{A38A78D2-D5FF-4F3B-80C2-C584466FE73A}" srcOrd="1" destOrd="0" parTransId="{BD6BDDAC-B1E6-453C-BA96-5D76CB9D9B3B}" sibTransId="{44268915-4214-451A-AEFE-3F8E4ED0D002}"/>
    <dgm:cxn modelId="{C3B7BBF8-7151-4AE5-B59D-B37DE19FC24D}" type="presParOf" srcId="{86673776-491B-4296-802D-B70E2A50158D}" destId="{685C6E14-3426-4B84-9994-25CEC1793428}" srcOrd="0" destOrd="0" presId="urn:microsoft.com/office/officeart/2005/8/layout/vList5"/>
    <dgm:cxn modelId="{8AEC4A18-ED98-4A2D-BDBA-F432B3624E45}" type="presParOf" srcId="{685C6E14-3426-4B84-9994-25CEC1793428}" destId="{2177C3F5-1182-4862-84B3-1E1A74A91A94}" srcOrd="0" destOrd="0" presId="urn:microsoft.com/office/officeart/2005/8/layout/vList5"/>
    <dgm:cxn modelId="{18797E7C-F454-4A39-B588-FD75AD0B3C93}" type="presParOf" srcId="{685C6E14-3426-4B84-9994-25CEC1793428}" destId="{E15BBC4F-F948-4ECB-855A-863CB8E0B2F4}" srcOrd="1" destOrd="0" presId="urn:microsoft.com/office/officeart/2005/8/layout/vList5"/>
    <dgm:cxn modelId="{F74F3F2F-4668-478F-99B1-7BB47AB4152C}" type="presParOf" srcId="{86673776-491B-4296-802D-B70E2A50158D}" destId="{F33D69D1-BD0D-45BD-B20A-780A1EE532DD}" srcOrd="1" destOrd="0" presId="urn:microsoft.com/office/officeart/2005/8/layout/vList5"/>
    <dgm:cxn modelId="{E99FBFCA-4BF1-4503-8447-A1F76FF49D58}" type="presParOf" srcId="{86673776-491B-4296-802D-B70E2A50158D}" destId="{9095CE8F-F544-41EE-AD7D-B2652AA9FC92}" srcOrd="2" destOrd="0" presId="urn:microsoft.com/office/officeart/2005/8/layout/vList5"/>
    <dgm:cxn modelId="{8A94AFA0-EF02-49BA-8AD9-1F2FC14969BB}" type="presParOf" srcId="{9095CE8F-F544-41EE-AD7D-B2652AA9FC92}" destId="{DDD4C009-6BF6-42D8-AC0A-FA468353736F}" srcOrd="0" destOrd="0" presId="urn:microsoft.com/office/officeart/2005/8/layout/vList5"/>
    <dgm:cxn modelId="{57C91883-DD43-4F97-96FF-DB62537C0939}" type="presParOf" srcId="{9095CE8F-F544-41EE-AD7D-B2652AA9FC92}" destId="{3009C361-0A72-43B9-BEAF-901246823854}" srcOrd="1" destOrd="0" presId="urn:microsoft.com/office/officeart/2005/8/layout/vList5"/>
    <dgm:cxn modelId="{B5A1E72E-8A1C-48B7-93CF-199E7DF85FD0}" type="presParOf" srcId="{86673776-491B-4296-802D-B70E2A50158D}" destId="{3B9F0F9C-8FA9-465E-BF82-A328671A13B8}" srcOrd="3" destOrd="0" presId="urn:microsoft.com/office/officeart/2005/8/layout/vList5"/>
    <dgm:cxn modelId="{03005684-5B73-4182-836B-0166C52C7DC1}" type="presParOf" srcId="{86673776-491B-4296-802D-B70E2A50158D}" destId="{7DF4FE69-C561-4326-A07E-BF8C18B162D4}" srcOrd="4" destOrd="0" presId="urn:microsoft.com/office/officeart/2005/8/layout/vList5"/>
    <dgm:cxn modelId="{7FA32BFA-7507-4EE4-87AA-23A9015321EB}" type="presParOf" srcId="{7DF4FE69-C561-4326-A07E-BF8C18B162D4}" destId="{A603A01D-849C-4E68-8ED5-36A8D35DFBFE}" srcOrd="0" destOrd="0" presId="urn:microsoft.com/office/officeart/2005/8/layout/vList5"/>
    <dgm:cxn modelId="{611D9A89-F77E-414A-9AB7-2198C03AED85}" type="presParOf" srcId="{7DF4FE69-C561-4326-A07E-BF8C18B162D4}" destId="{CB7661B7-D0CB-45E2-ABDF-1D2123B3100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1B56BB-ED50-4B5C-A338-CFB95342B7B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nb-NO"/>
        </a:p>
      </dgm:t>
    </dgm:pt>
    <dgm:pt modelId="{1C777BD7-DC95-4912-9267-F0D51239B6D5}">
      <dgm:prSet phldrT="[Tekst]"/>
      <dgm:spPr>
        <a:solidFill>
          <a:schemeClr val="accent3"/>
        </a:solidFill>
      </dgm:spPr>
      <dgm:t>
        <a:bodyPr/>
        <a:lstStyle/>
        <a:p>
          <a:r>
            <a:rPr lang="nb-NO" dirty="0" err="1" smtClean="0"/>
            <a:t>Drain</a:t>
          </a:r>
          <a:r>
            <a:rPr lang="nb-NO" dirty="0" smtClean="0"/>
            <a:t> </a:t>
          </a:r>
          <a:r>
            <a:rPr lang="nb-NO" dirty="0" err="1" smtClean="0"/>
            <a:t>public</a:t>
          </a:r>
          <a:r>
            <a:rPr lang="nb-NO" dirty="0" smtClean="0"/>
            <a:t> </a:t>
          </a:r>
          <a:r>
            <a:rPr lang="nb-NO" dirty="0" err="1" smtClean="0"/>
            <a:t>budgets</a:t>
          </a:r>
          <a:endParaRPr lang="nb-NO" dirty="0"/>
        </a:p>
      </dgm:t>
    </dgm:pt>
    <dgm:pt modelId="{28088A8F-D9A2-4A6F-A13A-7034227660AD}" type="parTrans" cxnId="{671DBB3E-F383-4AC2-849A-09445F845B2B}">
      <dgm:prSet/>
      <dgm:spPr/>
      <dgm:t>
        <a:bodyPr/>
        <a:lstStyle/>
        <a:p>
          <a:endParaRPr lang="nb-NO"/>
        </a:p>
      </dgm:t>
    </dgm:pt>
    <dgm:pt modelId="{93A2B661-BBAA-4333-9107-97CCDA221EAE}" type="sibTrans" cxnId="{671DBB3E-F383-4AC2-849A-09445F845B2B}">
      <dgm:prSet/>
      <dgm:spPr/>
      <dgm:t>
        <a:bodyPr/>
        <a:lstStyle/>
        <a:p>
          <a:endParaRPr lang="nb-NO"/>
        </a:p>
      </dgm:t>
    </dgm:pt>
    <dgm:pt modelId="{5F3DCFE0-EB58-4F5E-A965-533A745C0D23}">
      <dgm:prSet phldrT="[Tekst]"/>
      <dgm:spPr/>
      <dgm:t>
        <a:bodyPr/>
        <a:lstStyle/>
        <a:p>
          <a:r>
            <a:rPr lang="nb-NO" dirty="0" smtClean="0"/>
            <a:t>High </a:t>
          </a:r>
          <a:r>
            <a:rPr lang="nb-NO" dirty="0" err="1" smtClean="0"/>
            <a:t>use</a:t>
          </a:r>
          <a:r>
            <a:rPr lang="nb-NO" dirty="0" smtClean="0"/>
            <a:t> </a:t>
          </a:r>
          <a:r>
            <a:rPr lang="nb-NO" dirty="0" err="1" smtClean="0"/>
            <a:t>of</a:t>
          </a:r>
          <a:r>
            <a:rPr lang="nb-NO" dirty="0" smtClean="0"/>
            <a:t> </a:t>
          </a:r>
          <a:r>
            <a:rPr lang="nb-NO" dirty="0" err="1" smtClean="0"/>
            <a:t>welfare</a:t>
          </a:r>
          <a:r>
            <a:rPr lang="nb-NO" dirty="0" smtClean="0"/>
            <a:t> </a:t>
          </a:r>
          <a:r>
            <a:rPr lang="nb-NO" dirty="0" err="1" smtClean="0"/>
            <a:t>benefits</a:t>
          </a:r>
          <a:endParaRPr lang="nb-NO" dirty="0"/>
        </a:p>
      </dgm:t>
    </dgm:pt>
    <dgm:pt modelId="{358E3DE7-79D2-4F35-B736-B9027D765153}" type="parTrans" cxnId="{7E544865-F898-4BC0-B123-6B2AD81F363A}">
      <dgm:prSet/>
      <dgm:spPr/>
      <dgm:t>
        <a:bodyPr/>
        <a:lstStyle/>
        <a:p>
          <a:endParaRPr lang="nb-NO"/>
        </a:p>
      </dgm:t>
    </dgm:pt>
    <dgm:pt modelId="{7D977D76-E019-461F-A3E5-3E7F9775D7A6}" type="sibTrans" cxnId="{7E544865-F898-4BC0-B123-6B2AD81F363A}">
      <dgm:prSet/>
      <dgm:spPr/>
      <dgm:t>
        <a:bodyPr/>
        <a:lstStyle/>
        <a:p>
          <a:endParaRPr lang="nb-NO"/>
        </a:p>
      </dgm:t>
    </dgm:pt>
    <dgm:pt modelId="{D638FEB2-3DBE-4829-A774-3932073CB9B2}">
      <dgm:prSet phldrT="[Tekst]"/>
      <dgm:spPr/>
      <dgm:t>
        <a:bodyPr/>
        <a:lstStyle/>
        <a:p>
          <a:r>
            <a:rPr lang="nb-NO" dirty="0" smtClean="0"/>
            <a:t>Less </a:t>
          </a:r>
          <a:r>
            <a:rPr lang="nb-NO" dirty="0" err="1" smtClean="0"/>
            <a:t>organised</a:t>
          </a:r>
          <a:r>
            <a:rPr lang="nb-NO" dirty="0" smtClean="0"/>
            <a:t> </a:t>
          </a:r>
          <a:r>
            <a:rPr lang="nb-NO" dirty="0" err="1" smtClean="0"/>
            <a:t>labour</a:t>
          </a:r>
          <a:r>
            <a:rPr lang="nb-NO" dirty="0" smtClean="0"/>
            <a:t> </a:t>
          </a:r>
          <a:r>
            <a:rPr lang="nb-NO" dirty="0" err="1" smtClean="0"/>
            <a:t>market</a:t>
          </a:r>
          <a:r>
            <a:rPr lang="nb-NO" dirty="0" smtClean="0"/>
            <a:t> </a:t>
          </a:r>
          <a:r>
            <a:rPr lang="nb-NO" dirty="0" smtClean="0">
              <a:sym typeface="Wingdings" panose="05000000000000000000" pitchFamily="2" charset="2"/>
            </a:rPr>
            <a:t> </a:t>
          </a:r>
          <a:r>
            <a:rPr lang="nb-NO" dirty="0" err="1" smtClean="0">
              <a:sym typeface="Wingdings" panose="05000000000000000000" pitchFamily="2" charset="2"/>
            </a:rPr>
            <a:t>lower</a:t>
          </a:r>
          <a:r>
            <a:rPr lang="nb-NO" dirty="0" smtClean="0">
              <a:sym typeface="Wingdings" panose="05000000000000000000" pitchFamily="2" charset="2"/>
            </a:rPr>
            <a:t> </a:t>
          </a:r>
          <a:r>
            <a:rPr lang="nb-NO" dirty="0" err="1" smtClean="0">
              <a:sym typeface="Wingdings" panose="05000000000000000000" pitchFamily="2" charset="2"/>
            </a:rPr>
            <a:t>income</a:t>
          </a:r>
          <a:r>
            <a:rPr lang="nb-NO" dirty="0" smtClean="0">
              <a:sym typeface="Wingdings" panose="05000000000000000000" pitchFamily="2" charset="2"/>
            </a:rPr>
            <a:t> from </a:t>
          </a:r>
          <a:r>
            <a:rPr lang="nb-NO" dirty="0" err="1" smtClean="0">
              <a:sym typeface="Wingdings" panose="05000000000000000000" pitchFamily="2" charset="2"/>
            </a:rPr>
            <a:t>taxation</a:t>
          </a:r>
          <a:endParaRPr lang="nb-NO" dirty="0"/>
        </a:p>
      </dgm:t>
    </dgm:pt>
    <dgm:pt modelId="{A73A82BE-4E5D-4803-8B8B-AE0D8024F429}" type="parTrans" cxnId="{EDC8DD13-A0D9-4064-B620-7B58AB078EA8}">
      <dgm:prSet/>
      <dgm:spPr/>
      <dgm:t>
        <a:bodyPr/>
        <a:lstStyle/>
        <a:p>
          <a:endParaRPr lang="nb-NO"/>
        </a:p>
      </dgm:t>
    </dgm:pt>
    <dgm:pt modelId="{B6DEA787-CD93-4F70-873B-DA24ED44A483}" type="sibTrans" cxnId="{EDC8DD13-A0D9-4064-B620-7B58AB078EA8}">
      <dgm:prSet/>
      <dgm:spPr/>
      <dgm:t>
        <a:bodyPr/>
        <a:lstStyle/>
        <a:p>
          <a:endParaRPr lang="nb-NO"/>
        </a:p>
      </dgm:t>
    </dgm:pt>
    <dgm:pt modelId="{C12C8078-715C-467D-A9C8-12442802E993}">
      <dgm:prSet phldrT="[Tekst]"/>
      <dgm:spPr>
        <a:solidFill>
          <a:schemeClr val="accent3"/>
        </a:solidFill>
      </dgm:spPr>
      <dgm:t>
        <a:bodyPr/>
        <a:lstStyle/>
        <a:p>
          <a:r>
            <a:rPr lang="nb-NO" dirty="0" err="1" smtClean="0"/>
            <a:t>Increase</a:t>
          </a:r>
          <a:r>
            <a:rPr lang="nb-NO" dirty="0" smtClean="0"/>
            <a:t> </a:t>
          </a:r>
          <a:r>
            <a:rPr lang="nb-NO" dirty="0" err="1" smtClean="0"/>
            <a:t>inequality</a:t>
          </a:r>
          <a:r>
            <a:rPr lang="nb-NO" dirty="0" smtClean="0"/>
            <a:t> / </a:t>
          </a:r>
          <a:r>
            <a:rPr lang="nb-NO" dirty="0" err="1" smtClean="0"/>
            <a:t>low</a:t>
          </a:r>
          <a:r>
            <a:rPr lang="nb-NO" dirty="0" smtClean="0"/>
            <a:t> </a:t>
          </a:r>
          <a:r>
            <a:rPr lang="nb-NO" dirty="0" err="1" smtClean="0"/>
            <a:t>wage</a:t>
          </a:r>
          <a:r>
            <a:rPr lang="nb-NO" dirty="0" smtClean="0"/>
            <a:t> </a:t>
          </a:r>
          <a:r>
            <a:rPr lang="nb-NO" dirty="0" err="1" smtClean="0"/>
            <a:t>competition</a:t>
          </a:r>
          <a:endParaRPr lang="nb-NO" dirty="0"/>
        </a:p>
      </dgm:t>
    </dgm:pt>
    <dgm:pt modelId="{21A599CD-3268-4D3D-B862-DCA21F3B49D3}" type="parTrans" cxnId="{FFA12B82-FC68-4FB3-BA8D-9DFD2A93785D}">
      <dgm:prSet/>
      <dgm:spPr/>
      <dgm:t>
        <a:bodyPr/>
        <a:lstStyle/>
        <a:p>
          <a:endParaRPr lang="nb-NO"/>
        </a:p>
      </dgm:t>
    </dgm:pt>
    <dgm:pt modelId="{D32FC9DC-CFC3-4999-9E7D-41F6EFCEA0ED}" type="sibTrans" cxnId="{FFA12B82-FC68-4FB3-BA8D-9DFD2A93785D}">
      <dgm:prSet/>
      <dgm:spPr/>
      <dgm:t>
        <a:bodyPr/>
        <a:lstStyle/>
        <a:p>
          <a:endParaRPr lang="nb-NO"/>
        </a:p>
      </dgm:t>
    </dgm:pt>
    <dgm:pt modelId="{B3240125-405E-465B-816C-5830E6C1A547}">
      <dgm:prSet phldrT="[Tekst]"/>
      <dgm:spPr/>
      <dgm:t>
        <a:bodyPr/>
        <a:lstStyle/>
        <a:p>
          <a:r>
            <a:rPr lang="nb-NO" dirty="0" smtClean="0"/>
            <a:t>Supply-side </a:t>
          </a:r>
          <a:r>
            <a:rPr lang="nb-NO" dirty="0" err="1" smtClean="0"/>
            <a:t>shocks</a:t>
          </a:r>
          <a:r>
            <a:rPr lang="nb-NO" dirty="0" smtClean="0"/>
            <a:t> in </a:t>
          </a:r>
          <a:r>
            <a:rPr lang="nb-NO" dirty="0" err="1" smtClean="0"/>
            <a:t>labour</a:t>
          </a:r>
          <a:r>
            <a:rPr lang="nb-NO" dirty="0" smtClean="0"/>
            <a:t> </a:t>
          </a:r>
          <a:r>
            <a:rPr lang="nb-NO" dirty="0" err="1" smtClean="0"/>
            <a:t>markets</a:t>
          </a:r>
          <a:endParaRPr lang="nb-NO" dirty="0"/>
        </a:p>
      </dgm:t>
    </dgm:pt>
    <dgm:pt modelId="{6B4DACA5-CD02-4D0F-AC47-649844EA6697}" type="parTrans" cxnId="{CC457D10-902F-490B-B375-CD243A0AD00E}">
      <dgm:prSet/>
      <dgm:spPr/>
      <dgm:t>
        <a:bodyPr/>
        <a:lstStyle/>
        <a:p>
          <a:endParaRPr lang="nb-NO"/>
        </a:p>
      </dgm:t>
    </dgm:pt>
    <dgm:pt modelId="{8FD85C8E-671D-4ED3-AD11-A4A7FA8DD054}" type="sibTrans" cxnId="{CC457D10-902F-490B-B375-CD243A0AD00E}">
      <dgm:prSet/>
      <dgm:spPr/>
      <dgm:t>
        <a:bodyPr/>
        <a:lstStyle/>
        <a:p>
          <a:endParaRPr lang="nb-NO"/>
        </a:p>
      </dgm:t>
    </dgm:pt>
    <dgm:pt modelId="{959ACDAC-38D8-4C50-8B72-DB9B6EDC2289}">
      <dgm:prSet phldrT="[Tekst]"/>
      <dgm:spPr/>
      <dgm:t>
        <a:bodyPr/>
        <a:lstStyle/>
        <a:p>
          <a:r>
            <a:rPr lang="nb-NO" dirty="0" smtClean="0"/>
            <a:t>Dual-</a:t>
          </a:r>
          <a:r>
            <a:rPr lang="nb-NO" dirty="0" err="1" smtClean="0"/>
            <a:t>track</a:t>
          </a:r>
          <a:r>
            <a:rPr lang="nb-NO" dirty="0" smtClean="0"/>
            <a:t> </a:t>
          </a:r>
          <a:r>
            <a:rPr lang="nb-NO" dirty="0" err="1" smtClean="0"/>
            <a:t>welfare</a:t>
          </a:r>
          <a:r>
            <a:rPr lang="nb-NO" dirty="0" smtClean="0"/>
            <a:t> </a:t>
          </a:r>
          <a:r>
            <a:rPr lang="nb-NO" dirty="0" err="1" smtClean="0"/>
            <a:t>state</a:t>
          </a:r>
          <a:r>
            <a:rPr lang="nb-NO" dirty="0" smtClean="0"/>
            <a:t> and/ or </a:t>
          </a:r>
          <a:r>
            <a:rPr lang="nb-NO" dirty="0" err="1" smtClean="0"/>
            <a:t>lower</a:t>
          </a:r>
          <a:r>
            <a:rPr lang="nb-NO" dirty="0" smtClean="0"/>
            <a:t> </a:t>
          </a:r>
          <a:r>
            <a:rPr lang="nb-NO" dirty="0" err="1" smtClean="0"/>
            <a:t>benefits</a:t>
          </a:r>
          <a:r>
            <a:rPr lang="nb-NO" dirty="0" smtClean="0"/>
            <a:t> overall</a:t>
          </a:r>
          <a:endParaRPr lang="nb-NO" dirty="0"/>
        </a:p>
      </dgm:t>
    </dgm:pt>
    <dgm:pt modelId="{139D9594-924A-4588-8D41-24EB31E9725E}" type="parTrans" cxnId="{6D5000BC-828B-427C-8829-02859271A213}">
      <dgm:prSet/>
      <dgm:spPr/>
      <dgm:t>
        <a:bodyPr/>
        <a:lstStyle/>
        <a:p>
          <a:endParaRPr lang="nb-NO"/>
        </a:p>
      </dgm:t>
    </dgm:pt>
    <dgm:pt modelId="{ED504778-FF98-4E4B-8D41-C7B2F357FCD5}" type="sibTrans" cxnId="{6D5000BC-828B-427C-8829-02859271A213}">
      <dgm:prSet/>
      <dgm:spPr/>
      <dgm:t>
        <a:bodyPr/>
        <a:lstStyle/>
        <a:p>
          <a:endParaRPr lang="nb-NO"/>
        </a:p>
      </dgm:t>
    </dgm:pt>
    <dgm:pt modelId="{EA2AEF30-2298-4BBB-B997-2E3BCB39E246}">
      <dgm:prSet phldrT="[Tekst]"/>
      <dgm:spPr>
        <a:solidFill>
          <a:schemeClr val="accent3"/>
        </a:solidFill>
      </dgm:spPr>
      <dgm:t>
        <a:bodyPr/>
        <a:lstStyle/>
        <a:p>
          <a:r>
            <a:rPr lang="nb-NO" dirty="0" err="1" smtClean="0"/>
            <a:t>Political</a:t>
          </a:r>
          <a:r>
            <a:rPr lang="nb-NO" dirty="0" smtClean="0"/>
            <a:t> </a:t>
          </a:r>
          <a:r>
            <a:rPr lang="nb-NO" dirty="0" err="1" smtClean="0"/>
            <a:t>legitimacy</a:t>
          </a:r>
          <a:endParaRPr lang="nb-NO" dirty="0"/>
        </a:p>
      </dgm:t>
    </dgm:pt>
    <dgm:pt modelId="{2D150A00-0D1F-4340-BB44-9570CFB65A92}" type="parTrans" cxnId="{C409D2F2-B931-4BC8-A7AF-15DA9AD3762A}">
      <dgm:prSet/>
      <dgm:spPr/>
      <dgm:t>
        <a:bodyPr/>
        <a:lstStyle/>
        <a:p>
          <a:endParaRPr lang="nb-NO"/>
        </a:p>
      </dgm:t>
    </dgm:pt>
    <dgm:pt modelId="{E046B58E-F32F-4FF9-99C6-648AED644F12}" type="sibTrans" cxnId="{C409D2F2-B931-4BC8-A7AF-15DA9AD3762A}">
      <dgm:prSet/>
      <dgm:spPr/>
      <dgm:t>
        <a:bodyPr/>
        <a:lstStyle/>
        <a:p>
          <a:endParaRPr lang="nb-NO"/>
        </a:p>
      </dgm:t>
    </dgm:pt>
    <dgm:pt modelId="{62B4578A-BDF5-461A-93E5-1A7B93D6C8D4}">
      <dgm:prSet phldrT="[Tekst]"/>
      <dgm:spPr/>
      <dgm:t>
        <a:bodyPr/>
        <a:lstStyle/>
        <a:p>
          <a:r>
            <a:rPr lang="nb-NO" dirty="0" err="1" smtClean="0"/>
            <a:t>Changes</a:t>
          </a:r>
          <a:r>
            <a:rPr lang="nb-NO" dirty="0" smtClean="0"/>
            <a:t> in </a:t>
          </a:r>
          <a:r>
            <a:rPr lang="nb-NO" dirty="0" err="1" smtClean="0"/>
            <a:t>public</a:t>
          </a:r>
          <a:r>
            <a:rPr lang="nb-NO" dirty="0" smtClean="0"/>
            <a:t> </a:t>
          </a:r>
          <a:r>
            <a:rPr lang="nb-NO" dirty="0" err="1" smtClean="0"/>
            <a:t>perceptions</a:t>
          </a:r>
          <a:endParaRPr lang="nb-NO" dirty="0"/>
        </a:p>
      </dgm:t>
    </dgm:pt>
    <dgm:pt modelId="{A63E3DF1-FC84-46B8-A9BF-50DB439213E3}" type="parTrans" cxnId="{8F21DAD3-671C-4540-A8A2-AA88A4378B6C}">
      <dgm:prSet/>
      <dgm:spPr/>
      <dgm:t>
        <a:bodyPr/>
        <a:lstStyle/>
        <a:p>
          <a:endParaRPr lang="nb-NO"/>
        </a:p>
      </dgm:t>
    </dgm:pt>
    <dgm:pt modelId="{D50E224F-4B28-4966-8299-619F864D7DFD}" type="sibTrans" cxnId="{8F21DAD3-671C-4540-A8A2-AA88A4378B6C}">
      <dgm:prSet/>
      <dgm:spPr/>
      <dgm:t>
        <a:bodyPr/>
        <a:lstStyle/>
        <a:p>
          <a:endParaRPr lang="nb-NO"/>
        </a:p>
      </dgm:t>
    </dgm:pt>
    <dgm:pt modelId="{0C087607-EF8A-4DA4-8A55-9267762C00AD}">
      <dgm:prSet phldrT="[Tekst]"/>
      <dgm:spPr/>
      <dgm:t>
        <a:bodyPr/>
        <a:lstStyle/>
        <a:p>
          <a:r>
            <a:rPr lang="nb-NO" dirty="0" err="1" smtClean="0"/>
            <a:t>Social</a:t>
          </a:r>
          <a:r>
            <a:rPr lang="nb-NO" dirty="0" smtClean="0"/>
            <a:t> </a:t>
          </a:r>
          <a:r>
            <a:rPr lang="nb-NO" dirty="0" err="1" smtClean="0"/>
            <a:t>cohesion</a:t>
          </a:r>
          <a:r>
            <a:rPr lang="nb-NO" dirty="0" smtClean="0"/>
            <a:t> and trust </a:t>
          </a:r>
          <a:r>
            <a:rPr lang="nb-NO" dirty="0" err="1" smtClean="0"/>
            <a:t>are</a:t>
          </a:r>
          <a:r>
            <a:rPr lang="nb-NO" dirty="0" smtClean="0"/>
            <a:t> fragile </a:t>
          </a:r>
          <a:r>
            <a:rPr lang="nb-NO" dirty="0" err="1" smtClean="0"/>
            <a:t>entities</a:t>
          </a:r>
          <a:endParaRPr lang="nb-NO" dirty="0"/>
        </a:p>
      </dgm:t>
    </dgm:pt>
    <dgm:pt modelId="{61CCDF3C-8889-4A99-99D9-916A7AF72519}" type="parTrans" cxnId="{988EA349-CF48-4596-9B34-A3CCEAEDA9A6}">
      <dgm:prSet/>
      <dgm:spPr/>
      <dgm:t>
        <a:bodyPr/>
        <a:lstStyle/>
        <a:p>
          <a:endParaRPr lang="nb-NO"/>
        </a:p>
      </dgm:t>
    </dgm:pt>
    <dgm:pt modelId="{77A6DF1A-6300-4E24-A4B4-C2E3B0A6E131}" type="sibTrans" cxnId="{988EA349-CF48-4596-9B34-A3CCEAEDA9A6}">
      <dgm:prSet/>
      <dgm:spPr/>
      <dgm:t>
        <a:bodyPr/>
        <a:lstStyle/>
        <a:p>
          <a:endParaRPr lang="nb-NO"/>
        </a:p>
      </dgm:t>
    </dgm:pt>
    <dgm:pt modelId="{A38A78D2-D5FF-4F3B-80C2-C584466FE73A}">
      <dgm:prSet phldrT="[Tekst]"/>
      <dgm:spPr/>
      <dgm:t>
        <a:bodyPr/>
        <a:lstStyle/>
        <a:p>
          <a:r>
            <a:rPr lang="nb-NO" dirty="0" err="1" smtClean="0"/>
            <a:t>Low</a:t>
          </a:r>
          <a:r>
            <a:rPr lang="nb-NO" dirty="0" smtClean="0"/>
            <a:t> </a:t>
          </a:r>
          <a:r>
            <a:rPr lang="nb-NO" dirty="0" err="1" smtClean="0"/>
            <a:t>wage</a:t>
          </a:r>
          <a:r>
            <a:rPr lang="nb-NO" dirty="0" smtClean="0"/>
            <a:t> segments, </a:t>
          </a:r>
          <a:r>
            <a:rPr lang="nb-NO" dirty="0" err="1" smtClean="0"/>
            <a:t>working</a:t>
          </a:r>
          <a:r>
            <a:rPr lang="nb-NO" dirty="0" smtClean="0"/>
            <a:t> </a:t>
          </a:r>
          <a:r>
            <a:rPr lang="nb-NO" dirty="0" err="1" smtClean="0"/>
            <a:t>poverty</a:t>
          </a:r>
          <a:endParaRPr lang="nb-NO" dirty="0"/>
        </a:p>
      </dgm:t>
    </dgm:pt>
    <dgm:pt modelId="{BD6BDDAC-B1E6-453C-BA96-5D76CB9D9B3B}" type="parTrans" cxnId="{CE5925CA-3FA6-4DFC-BFD8-D6DF03E2BF51}">
      <dgm:prSet/>
      <dgm:spPr/>
      <dgm:t>
        <a:bodyPr/>
        <a:lstStyle/>
        <a:p>
          <a:endParaRPr lang="nb-NO"/>
        </a:p>
      </dgm:t>
    </dgm:pt>
    <dgm:pt modelId="{44268915-4214-451A-AEFE-3F8E4ED0D002}" type="sibTrans" cxnId="{CE5925CA-3FA6-4DFC-BFD8-D6DF03E2BF51}">
      <dgm:prSet/>
      <dgm:spPr/>
      <dgm:t>
        <a:bodyPr/>
        <a:lstStyle/>
        <a:p>
          <a:endParaRPr lang="nb-NO"/>
        </a:p>
      </dgm:t>
    </dgm:pt>
    <dgm:pt modelId="{BAF292BD-D29E-4ACE-A623-A45F912038D5}">
      <dgm:prSet phldrT="[Tekst]"/>
      <dgm:spPr/>
      <dgm:t>
        <a:bodyPr/>
        <a:lstStyle/>
        <a:p>
          <a:r>
            <a:rPr lang="nb-NO" dirty="0" err="1" smtClean="0"/>
            <a:t>Overburdened</a:t>
          </a:r>
          <a:r>
            <a:rPr lang="nb-NO" dirty="0" smtClean="0"/>
            <a:t> </a:t>
          </a:r>
          <a:r>
            <a:rPr lang="nb-NO" dirty="0" err="1" smtClean="0"/>
            <a:t>education</a:t>
          </a:r>
          <a:r>
            <a:rPr lang="nb-NO" dirty="0" smtClean="0"/>
            <a:t>/training </a:t>
          </a:r>
          <a:endParaRPr lang="nb-NO" dirty="0"/>
        </a:p>
      </dgm:t>
    </dgm:pt>
    <dgm:pt modelId="{B45714C9-DD84-4531-9DD4-36F06C3C44D6}" type="parTrans" cxnId="{B7AFE607-4A98-4F58-87E6-26DB5300CAAB}">
      <dgm:prSet/>
      <dgm:spPr/>
      <dgm:t>
        <a:bodyPr/>
        <a:lstStyle/>
        <a:p>
          <a:endParaRPr lang="nb-NO"/>
        </a:p>
      </dgm:t>
    </dgm:pt>
    <dgm:pt modelId="{53A9455A-6114-4BD6-8C85-0A3A757ADA54}" type="sibTrans" cxnId="{B7AFE607-4A98-4F58-87E6-26DB5300CAAB}">
      <dgm:prSet/>
      <dgm:spPr/>
      <dgm:t>
        <a:bodyPr/>
        <a:lstStyle/>
        <a:p>
          <a:endParaRPr lang="nb-NO"/>
        </a:p>
      </dgm:t>
    </dgm:pt>
    <dgm:pt modelId="{86673776-491B-4296-802D-B70E2A50158D}" type="pres">
      <dgm:prSet presAssocID="{CC1B56BB-ED50-4B5C-A338-CFB95342B7BB}" presName="Name0" presStyleCnt="0">
        <dgm:presLayoutVars>
          <dgm:dir/>
          <dgm:animLvl val="lvl"/>
          <dgm:resizeHandles val="exact"/>
        </dgm:presLayoutVars>
      </dgm:prSet>
      <dgm:spPr/>
      <dgm:t>
        <a:bodyPr/>
        <a:lstStyle/>
        <a:p>
          <a:endParaRPr lang="nb-NO"/>
        </a:p>
      </dgm:t>
    </dgm:pt>
    <dgm:pt modelId="{685C6E14-3426-4B84-9994-25CEC1793428}" type="pres">
      <dgm:prSet presAssocID="{1C777BD7-DC95-4912-9267-F0D51239B6D5}" presName="linNode" presStyleCnt="0"/>
      <dgm:spPr/>
    </dgm:pt>
    <dgm:pt modelId="{2177C3F5-1182-4862-84B3-1E1A74A91A94}" type="pres">
      <dgm:prSet presAssocID="{1C777BD7-DC95-4912-9267-F0D51239B6D5}" presName="parentText" presStyleLbl="node1" presStyleIdx="0" presStyleCnt="3">
        <dgm:presLayoutVars>
          <dgm:chMax val="1"/>
          <dgm:bulletEnabled val="1"/>
        </dgm:presLayoutVars>
      </dgm:prSet>
      <dgm:spPr/>
      <dgm:t>
        <a:bodyPr/>
        <a:lstStyle/>
        <a:p>
          <a:endParaRPr lang="nb-NO"/>
        </a:p>
      </dgm:t>
    </dgm:pt>
    <dgm:pt modelId="{E15BBC4F-F948-4ECB-855A-863CB8E0B2F4}" type="pres">
      <dgm:prSet presAssocID="{1C777BD7-DC95-4912-9267-F0D51239B6D5}" presName="descendantText" presStyleLbl="alignAccFollowNode1" presStyleIdx="0" presStyleCnt="3">
        <dgm:presLayoutVars>
          <dgm:bulletEnabled val="1"/>
        </dgm:presLayoutVars>
      </dgm:prSet>
      <dgm:spPr/>
      <dgm:t>
        <a:bodyPr/>
        <a:lstStyle/>
        <a:p>
          <a:endParaRPr lang="nb-NO"/>
        </a:p>
      </dgm:t>
    </dgm:pt>
    <dgm:pt modelId="{F33D69D1-BD0D-45BD-B20A-780A1EE532DD}" type="pres">
      <dgm:prSet presAssocID="{93A2B661-BBAA-4333-9107-97CCDA221EAE}" presName="sp" presStyleCnt="0"/>
      <dgm:spPr/>
    </dgm:pt>
    <dgm:pt modelId="{9095CE8F-F544-41EE-AD7D-B2652AA9FC92}" type="pres">
      <dgm:prSet presAssocID="{C12C8078-715C-467D-A9C8-12442802E993}" presName="linNode" presStyleCnt="0"/>
      <dgm:spPr/>
    </dgm:pt>
    <dgm:pt modelId="{DDD4C009-6BF6-42D8-AC0A-FA468353736F}" type="pres">
      <dgm:prSet presAssocID="{C12C8078-715C-467D-A9C8-12442802E993}" presName="parentText" presStyleLbl="node1" presStyleIdx="1" presStyleCnt="3">
        <dgm:presLayoutVars>
          <dgm:chMax val="1"/>
          <dgm:bulletEnabled val="1"/>
        </dgm:presLayoutVars>
      </dgm:prSet>
      <dgm:spPr/>
      <dgm:t>
        <a:bodyPr/>
        <a:lstStyle/>
        <a:p>
          <a:endParaRPr lang="nb-NO"/>
        </a:p>
      </dgm:t>
    </dgm:pt>
    <dgm:pt modelId="{3009C361-0A72-43B9-BEAF-901246823854}" type="pres">
      <dgm:prSet presAssocID="{C12C8078-715C-467D-A9C8-12442802E993}" presName="descendantText" presStyleLbl="alignAccFollowNode1" presStyleIdx="1" presStyleCnt="3">
        <dgm:presLayoutVars>
          <dgm:bulletEnabled val="1"/>
        </dgm:presLayoutVars>
      </dgm:prSet>
      <dgm:spPr/>
      <dgm:t>
        <a:bodyPr/>
        <a:lstStyle/>
        <a:p>
          <a:endParaRPr lang="nb-NO"/>
        </a:p>
      </dgm:t>
    </dgm:pt>
    <dgm:pt modelId="{3B9F0F9C-8FA9-465E-BF82-A328671A13B8}" type="pres">
      <dgm:prSet presAssocID="{D32FC9DC-CFC3-4999-9E7D-41F6EFCEA0ED}" presName="sp" presStyleCnt="0"/>
      <dgm:spPr/>
    </dgm:pt>
    <dgm:pt modelId="{7DF4FE69-C561-4326-A07E-BF8C18B162D4}" type="pres">
      <dgm:prSet presAssocID="{EA2AEF30-2298-4BBB-B997-2E3BCB39E246}" presName="linNode" presStyleCnt="0"/>
      <dgm:spPr/>
    </dgm:pt>
    <dgm:pt modelId="{A603A01D-849C-4E68-8ED5-36A8D35DFBFE}" type="pres">
      <dgm:prSet presAssocID="{EA2AEF30-2298-4BBB-B997-2E3BCB39E246}" presName="parentText" presStyleLbl="node1" presStyleIdx="2" presStyleCnt="3">
        <dgm:presLayoutVars>
          <dgm:chMax val="1"/>
          <dgm:bulletEnabled val="1"/>
        </dgm:presLayoutVars>
      </dgm:prSet>
      <dgm:spPr/>
      <dgm:t>
        <a:bodyPr/>
        <a:lstStyle/>
        <a:p>
          <a:endParaRPr lang="nb-NO"/>
        </a:p>
      </dgm:t>
    </dgm:pt>
    <dgm:pt modelId="{CB7661B7-D0CB-45E2-ABDF-1D2123B31006}" type="pres">
      <dgm:prSet presAssocID="{EA2AEF30-2298-4BBB-B997-2E3BCB39E246}" presName="descendantText" presStyleLbl="alignAccFollowNode1" presStyleIdx="2" presStyleCnt="3">
        <dgm:presLayoutVars>
          <dgm:bulletEnabled val="1"/>
        </dgm:presLayoutVars>
      </dgm:prSet>
      <dgm:spPr/>
      <dgm:t>
        <a:bodyPr/>
        <a:lstStyle/>
        <a:p>
          <a:endParaRPr lang="nb-NO"/>
        </a:p>
      </dgm:t>
    </dgm:pt>
  </dgm:ptLst>
  <dgm:cxnLst>
    <dgm:cxn modelId="{F0ADD8F1-6804-454F-9E5C-95C9823119C1}" type="presOf" srcId="{62B4578A-BDF5-461A-93E5-1A7B93D6C8D4}" destId="{CB7661B7-D0CB-45E2-ABDF-1D2123B31006}" srcOrd="0" destOrd="0" presId="urn:microsoft.com/office/officeart/2005/8/layout/vList5"/>
    <dgm:cxn modelId="{CC457D10-902F-490B-B375-CD243A0AD00E}" srcId="{C12C8078-715C-467D-A9C8-12442802E993}" destId="{B3240125-405E-465B-816C-5830E6C1A547}" srcOrd="0" destOrd="0" parTransId="{6B4DACA5-CD02-4D0F-AC47-649844EA6697}" sibTransId="{8FD85C8E-671D-4ED3-AD11-A4A7FA8DD054}"/>
    <dgm:cxn modelId="{988EA349-CF48-4596-9B34-A3CCEAEDA9A6}" srcId="{EA2AEF30-2298-4BBB-B997-2E3BCB39E246}" destId="{0C087607-EF8A-4DA4-8A55-9267762C00AD}" srcOrd="1" destOrd="0" parTransId="{61CCDF3C-8889-4A99-99D9-916A7AF72519}" sibTransId="{77A6DF1A-6300-4E24-A4B4-C2E3B0A6E131}"/>
    <dgm:cxn modelId="{0B89810F-F2AD-4206-BA9A-6A6A4B99177F}" type="presOf" srcId="{959ACDAC-38D8-4C50-8B72-DB9B6EDC2289}" destId="{3009C361-0A72-43B9-BEAF-901246823854}" srcOrd="0" destOrd="2" presId="urn:microsoft.com/office/officeart/2005/8/layout/vList5"/>
    <dgm:cxn modelId="{4A6C01FB-94F0-4244-8BD6-44A183A740C7}" type="presOf" srcId="{B3240125-405E-465B-816C-5830E6C1A547}" destId="{3009C361-0A72-43B9-BEAF-901246823854}" srcOrd="0" destOrd="0" presId="urn:microsoft.com/office/officeart/2005/8/layout/vList5"/>
    <dgm:cxn modelId="{A9BFE412-EB86-4B64-B117-4684F68A0C38}" type="presOf" srcId="{1C777BD7-DC95-4912-9267-F0D51239B6D5}" destId="{2177C3F5-1182-4862-84B3-1E1A74A91A94}" srcOrd="0" destOrd="0" presId="urn:microsoft.com/office/officeart/2005/8/layout/vList5"/>
    <dgm:cxn modelId="{FCC89FFB-B6CD-4516-B995-9D935B9AF59A}" type="presOf" srcId="{C12C8078-715C-467D-A9C8-12442802E993}" destId="{DDD4C009-6BF6-42D8-AC0A-FA468353736F}" srcOrd="0" destOrd="0" presId="urn:microsoft.com/office/officeart/2005/8/layout/vList5"/>
    <dgm:cxn modelId="{C409D2F2-B931-4BC8-A7AF-15DA9AD3762A}" srcId="{CC1B56BB-ED50-4B5C-A338-CFB95342B7BB}" destId="{EA2AEF30-2298-4BBB-B997-2E3BCB39E246}" srcOrd="2" destOrd="0" parTransId="{2D150A00-0D1F-4340-BB44-9570CFB65A92}" sibTransId="{E046B58E-F32F-4FF9-99C6-648AED644F12}"/>
    <dgm:cxn modelId="{8F21DAD3-671C-4540-A8A2-AA88A4378B6C}" srcId="{EA2AEF30-2298-4BBB-B997-2E3BCB39E246}" destId="{62B4578A-BDF5-461A-93E5-1A7B93D6C8D4}" srcOrd="0" destOrd="0" parTransId="{A63E3DF1-FC84-46B8-A9BF-50DB439213E3}" sibTransId="{D50E224F-4B28-4966-8299-619F864D7DFD}"/>
    <dgm:cxn modelId="{6C5373D7-D25B-4A9A-884E-2F2EA3F02ECD}" type="presOf" srcId="{A38A78D2-D5FF-4F3B-80C2-C584466FE73A}" destId="{3009C361-0A72-43B9-BEAF-901246823854}" srcOrd="0" destOrd="1" presId="urn:microsoft.com/office/officeart/2005/8/layout/vList5"/>
    <dgm:cxn modelId="{671DBB3E-F383-4AC2-849A-09445F845B2B}" srcId="{CC1B56BB-ED50-4B5C-A338-CFB95342B7BB}" destId="{1C777BD7-DC95-4912-9267-F0D51239B6D5}" srcOrd="0" destOrd="0" parTransId="{28088A8F-D9A2-4A6F-A13A-7034227660AD}" sibTransId="{93A2B661-BBAA-4333-9107-97CCDA221EAE}"/>
    <dgm:cxn modelId="{58DBB271-D055-4947-A54D-5FBD279FD116}" type="presOf" srcId="{5F3DCFE0-EB58-4F5E-A965-533A745C0D23}" destId="{E15BBC4F-F948-4ECB-855A-863CB8E0B2F4}" srcOrd="0" destOrd="0" presId="urn:microsoft.com/office/officeart/2005/8/layout/vList5"/>
    <dgm:cxn modelId="{7E544865-F898-4BC0-B123-6B2AD81F363A}" srcId="{1C777BD7-DC95-4912-9267-F0D51239B6D5}" destId="{5F3DCFE0-EB58-4F5E-A965-533A745C0D23}" srcOrd="0" destOrd="0" parTransId="{358E3DE7-79D2-4F35-B736-B9027D765153}" sibTransId="{7D977D76-E019-461F-A3E5-3E7F9775D7A6}"/>
    <dgm:cxn modelId="{6034BA83-777A-461B-8B9C-25F92FF92165}" type="presOf" srcId="{D638FEB2-3DBE-4829-A774-3932073CB9B2}" destId="{E15BBC4F-F948-4ECB-855A-863CB8E0B2F4}" srcOrd="0" destOrd="1" presId="urn:microsoft.com/office/officeart/2005/8/layout/vList5"/>
    <dgm:cxn modelId="{FAA23461-B2A1-42E7-BE53-CDD8485C12DE}" type="presOf" srcId="{EA2AEF30-2298-4BBB-B997-2E3BCB39E246}" destId="{A603A01D-849C-4E68-8ED5-36A8D35DFBFE}" srcOrd="0" destOrd="0" presId="urn:microsoft.com/office/officeart/2005/8/layout/vList5"/>
    <dgm:cxn modelId="{4831736F-5411-4D24-BD9C-1E97A2862352}" type="presOf" srcId="{BAF292BD-D29E-4ACE-A623-A45F912038D5}" destId="{E15BBC4F-F948-4ECB-855A-863CB8E0B2F4}" srcOrd="0" destOrd="2" presId="urn:microsoft.com/office/officeart/2005/8/layout/vList5"/>
    <dgm:cxn modelId="{C6BEF454-9265-450D-B91F-B2A62C0F89E7}" type="presOf" srcId="{0C087607-EF8A-4DA4-8A55-9267762C00AD}" destId="{CB7661B7-D0CB-45E2-ABDF-1D2123B31006}" srcOrd="0" destOrd="1" presId="urn:microsoft.com/office/officeart/2005/8/layout/vList5"/>
    <dgm:cxn modelId="{97DF852A-8F0B-4E64-A5D9-6C9F39CF6BC8}" type="presOf" srcId="{CC1B56BB-ED50-4B5C-A338-CFB95342B7BB}" destId="{86673776-491B-4296-802D-B70E2A50158D}" srcOrd="0" destOrd="0" presId="urn:microsoft.com/office/officeart/2005/8/layout/vList5"/>
    <dgm:cxn modelId="{6D5000BC-828B-427C-8829-02859271A213}" srcId="{C12C8078-715C-467D-A9C8-12442802E993}" destId="{959ACDAC-38D8-4C50-8B72-DB9B6EDC2289}" srcOrd="2" destOrd="0" parTransId="{139D9594-924A-4588-8D41-24EB31E9725E}" sibTransId="{ED504778-FF98-4E4B-8D41-C7B2F357FCD5}"/>
    <dgm:cxn modelId="{FFA12B82-FC68-4FB3-BA8D-9DFD2A93785D}" srcId="{CC1B56BB-ED50-4B5C-A338-CFB95342B7BB}" destId="{C12C8078-715C-467D-A9C8-12442802E993}" srcOrd="1" destOrd="0" parTransId="{21A599CD-3268-4D3D-B862-DCA21F3B49D3}" sibTransId="{D32FC9DC-CFC3-4999-9E7D-41F6EFCEA0ED}"/>
    <dgm:cxn modelId="{EDC8DD13-A0D9-4064-B620-7B58AB078EA8}" srcId="{1C777BD7-DC95-4912-9267-F0D51239B6D5}" destId="{D638FEB2-3DBE-4829-A774-3932073CB9B2}" srcOrd="1" destOrd="0" parTransId="{A73A82BE-4E5D-4803-8B8B-AE0D8024F429}" sibTransId="{B6DEA787-CD93-4F70-873B-DA24ED44A483}"/>
    <dgm:cxn modelId="{B7AFE607-4A98-4F58-87E6-26DB5300CAAB}" srcId="{1C777BD7-DC95-4912-9267-F0D51239B6D5}" destId="{BAF292BD-D29E-4ACE-A623-A45F912038D5}" srcOrd="2" destOrd="0" parTransId="{B45714C9-DD84-4531-9DD4-36F06C3C44D6}" sibTransId="{53A9455A-6114-4BD6-8C85-0A3A757ADA54}"/>
    <dgm:cxn modelId="{CE5925CA-3FA6-4DFC-BFD8-D6DF03E2BF51}" srcId="{C12C8078-715C-467D-A9C8-12442802E993}" destId="{A38A78D2-D5FF-4F3B-80C2-C584466FE73A}" srcOrd="1" destOrd="0" parTransId="{BD6BDDAC-B1E6-453C-BA96-5D76CB9D9B3B}" sibTransId="{44268915-4214-451A-AEFE-3F8E4ED0D002}"/>
    <dgm:cxn modelId="{C3B7BBF8-7151-4AE5-B59D-B37DE19FC24D}" type="presParOf" srcId="{86673776-491B-4296-802D-B70E2A50158D}" destId="{685C6E14-3426-4B84-9994-25CEC1793428}" srcOrd="0" destOrd="0" presId="urn:microsoft.com/office/officeart/2005/8/layout/vList5"/>
    <dgm:cxn modelId="{8AEC4A18-ED98-4A2D-BDBA-F432B3624E45}" type="presParOf" srcId="{685C6E14-3426-4B84-9994-25CEC1793428}" destId="{2177C3F5-1182-4862-84B3-1E1A74A91A94}" srcOrd="0" destOrd="0" presId="urn:microsoft.com/office/officeart/2005/8/layout/vList5"/>
    <dgm:cxn modelId="{18797E7C-F454-4A39-B588-FD75AD0B3C93}" type="presParOf" srcId="{685C6E14-3426-4B84-9994-25CEC1793428}" destId="{E15BBC4F-F948-4ECB-855A-863CB8E0B2F4}" srcOrd="1" destOrd="0" presId="urn:microsoft.com/office/officeart/2005/8/layout/vList5"/>
    <dgm:cxn modelId="{F74F3F2F-4668-478F-99B1-7BB47AB4152C}" type="presParOf" srcId="{86673776-491B-4296-802D-B70E2A50158D}" destId="{F33D69D1-BD0D-45BD-B20A-780A1EE532DD}" srcOrd="1" destOrd="0" presId="urn:microsoft.com/office/officeart/2005/8/layout/vList5"/>
    <dgm:cxn modelId="{E99FBFCA-4BF1-4503-8447-A1F76FF49D58}" type="presParOf" srcId="{86673776-491B-4296-802D-B70E2A50158D}" destId="{9095CE8F-F544-41EE-AD7D-B2652AA9FC92}" srcOrd="2" destOrd="0" presId="urn:microsoft.com/office/officeart/2005/8/layout/vList5"/>
    <dgm:cxn modelId="{8A94AFA0-EF02-49BA-8AD9-1F2FC14969BB}" type="presParOf" srcId="{9095CE8F-F544-41EE-AD7D-B2652AA9FC92}" destId="{DDD4C009-6BF6-42D8-AC0A-FA468353736F}" srcOrd="0" destOrd="0" presId="urn:microsoft.com/office/officeart/2005/8/layout/vList5"/>
    <dgm:cxn modelId="{57C91883-DD43-4F97-96FF-DB62537C0939}" type="presParOf" srcId="{9095CE8F-F544-41EE-AD7D-B2652AA9FC92}" destId="{3009C361-0A72-43B9-BEAF-901246823854}" srcOrd="1" destOrd="0" presId="urn:microsoft.com/office/officeart/2005/8/layout/vList5"/>
    <dgm:cxn modelId="{B5A1E72E-8A1C-48B7-93CF-199E7DF85FD0}" type="presParOf" srcId="{86673776-491B-4296-802D-B70E2A50158D}" destId="{3B9F0F9C-8FA9-465E-BF82-A328671A13B8}" srcOrd="3" destOrd="0" presId="urn:microsoft.com/office/officeart/2005/8/layout/vList5"/>
    <dgm:cxn modelId="{03005684-5B73-4182-836B-0166C52C7DC1}" type="presParOf" srcId="{86673776-491B-4296-802D-B70E2A50158D}" destId="{7DF4FE69-C561-4326-A07E-BF8C18B162D4}" srcOrd="4" destOrd="0" presId="urn:microsoft.com/office/officeart/2005/8/layout/vList5"/>
    <dgm:cxn modelId="{7FA32BFA-7507-4EE4-87AA-23A9015321EB}" type="presParOf" srcId="{7DF4FE69-C561-4326-A07E-BF8C18B162D4}" destId="{A603A01D-849C-4E68-8ED5-36A8D35DFBFE}" srcOrd="0" destOrd="0" presId="urn:microsoft.com/office/officeart/2005/8/layout/vList5"/>
    <dgm:cxn modelId="{611D9A89-F77E-414A-9AB7-2198C03AED85}" type="presParOf" srcId="{7DF4FE69-C561-4326-A07E-BF8C18B162D4}" destId="{CB7661B7-D0CB-45E2-ABDF-1D2123B3100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1B56BB-ED50-4B5C-A338-CFB95342B7B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nb-NO"/>
        </a:p>
      </dgm:t>
    </dgm:pt>
    <dgm:pt modelId="{1C777BD7-DC95-4912-9267-F0D51239B6D5}">
      <dgm:prSet phldrT="[Tekst]"/>
      <dgm:spPr>
        <a:solidFill>
          <a:schemeClr val="accent3"/>
        </a:solidFill>
      </dgm:spPr>
      <dgm:t>
        <a:bodyPr/>
        <a:lstStyle/>
        <a:p>
          <a:r>
            <a:rPr lang="nb-NO" dirty="0" err="1" smtClean="0"/>
            <a:t>Drain</a:t>
          </a:r>
          <a:r>
            <a:rPr lang="nb-NO" dirty="0" smtClean="0"/>
            <a:t> </a:t>
          </a:r>
          <a:r>
            <a:rPr lang="nb-NO" dirty="0" err="1" smtClean="0"/>
            <a:t>public</a:t>
          </a:r>
          <a:r>
            <a:rPr lang="nb-NO" dirty="0" smtClean="0"/>
            <a:t> </a:t>
          </a:r>
          <a:r>
            <a:rPr lang="nb-NO" dirty="0" err="1" smtClean="0"/>
            <a:t>budgets</a:t>
          </a:r>
          <a:endParaRPr lang="nb-NO" dirty="0"/>
        </a:p>
      </dgm:t>
    </dgm:pt>
    <dgm:pt modelId="{28088A8F-D9A2-4A6F-A13A-7034227660AD}" type="parTrans" cxnId="{671DBB3E-F383-4AC2-849A-09445F845B2B}">
      <dgm:prSet/>
      <dgm:spPr/>
      <dgm:t>
        <a:bodyPr/>
        <a:lstStyle/>
        <a:p>
          <a:endParaRPr lang="nb-NO"/>
        </a:p>
      </dgm:t>
    </dgm:pt>
    <dgm:pt modelId="{93A2B661-BBAA-4333-9107-97CCDA221EAE}" type="sibTrans" cxnId="{671DBB3E-F383-4AC2-849A-09445F845B2B}">
      <dgm:prSet/>
      <dgm:spPr/>
      <dgm:t>
        <a:bodyPr/>
        <a:lstStyle/>
        <a:p>
          <a:endParaRPr lang="nb-NO"/>
        </a:p>
      </dgm:t>
    </dgm:pt>
    <dgm:pt modelId="{5F3DCFE0-EB58-4F5E-A965-533A745C0D23}">
      <dgm:prSet phldrT="[Tekst]"/>
      <dgm:spPr/>
      <dgm:t>
        <a:bodyPr/>
        <a:lstStyle/>
        <a:p>
          <a:r>
            <a:rPr lang="nb-NO" dirty="0" smtClean="0"/>
            <a:t>High </a:t>
          </a:r>
          <a:r>
            <a:rPr lang="nb-NO" dirty="0" err="1" smtClean="0"/>
            <a:t>use</a:t>
          </a:r>
          <a:r>
            <a:rPr lang="nb-NO" dirty="0" smtClean="0"/>
            <a:t> </a:t>
          </a:r>
          <a:r>
            <a:rPr lang="nb-NO" dirty="0" err="1" smtClean="0"/>
            <a:t>of</a:t>
          </a:r>
          <a:r>
            <a:rPr lang="nb-NO" dirty="0" smtClean="0"/>
            <a:t> </a:t>
          </a:r>
          <a:r>
            <a:rPr lang="nb-NO" dirty="0" err="1" smtClean="0"/>
            <a:t>welfare</a:t>
          </a:r>
          <a:r>
            <a:rPr lang="nb-NO" dirty="0" smtClean="0"/>
            <a:t> </a:t>
          </a:r>
          <a:r>
            <a:rPr lang="nb-NO" dirty="0" err="1" smtClean="0"/>
            <a:t>benefits</a:t>
          </a:r>
          <a:endParaRPr lang="nb-NO" dirty="0"/>
        </a:p>
      </dgm:t>
    </dgm:pt>
    <dgm:pt modelId="{358E3DE7-79D2-4F35-B736-B9027D765153}" type="parTrans" cxnId="{7E544865-F898-4BC0-B123-6B2AD81F363A}">
      <dgm:prSet/>
      <dgm:spPr/>
      <dgm:t>
        <a:bodyPr/>
        <a:lstStyle/>
        <a:p>
          <a:endParaRPr lang="nb-NO"/>
        </a:p>
      </dgm:t>
    </dgm:pt>
    <dgm:pt modelId="{7D977D76-E019-461F-A3E5-3E7F9775D7A6}" type="sibTrans" cxnId="{7E544865-F898-4BC0-B123-6B2AD81F363A}">
      <dgm:prSet/>
      <dgm:spPr/>
      <dgm:t>
        <a:bodyPr/>
        <a:lstStyle/>
        <a:p>
          <a:endParaRPr lang="nb-NO"/>
        </a:p>
      </dgm:t>
    </dgm:pt>
    <dgm:pt modelId="{D638FEB2-3DBE-4829-A774-3932073CB9B2}">
      <dgm:prSet phldrT="[Tekst]"/>
      <dgm:spPr/>
      <dgm:t>
        <a:bodyPr/>
        <a:lstStyle/>
        <a:p>
          <a:r>
            <a:rPr lang="nb-NO" dirty="0" smtClean="0"/>
            <a:t>Less </a:t>
          </a:r>
          <a:r>
            <a:rPr lang="nb-NO" dirty="0" err="1" smtClean="0"/>
            <a:t>organised</a:t>
          </a:r>
          <a:r>
            <a:rPr lang="nb-NO" dirty="0" smtClean="0"/>
            <a:t> </a:t>
          </a:r>
          <a:r>
            <a:rPr lang="nb-NO" dirty="0" err="1" smtClean="0"/>
            <a:t>labour</a:t>
          </a:r>
          <a:r>
            <a:rPr lang="nb-NO" dirty="0" smtClean="0"/>
            <a:t> </a:t>
          </a:r>
          <a:r>
            <a:rPr lang="nb-NO" dirty="0" err="1" smtClean="0"/>
            <a:t>market</a:t>
          </a:r>
          <a:r>
            <a:rPr lang="nb-NO" dirty="0" smtClean="0"/>
            <a:t> </a:t>
          </a:r>
          <a:r>
            <a:rPr lang="nb-NO" dirty="0" smtClean="0">
              <a:sym typeface="Wingdings" panose="05000000000000000000" pitchFamily="2" charset="2"/>
            </a:rPr>
            <a:t> </a:t>
          </a:r>
          <a:r>
            <a:rPr lang="nb-NO" dirty="0" err="1" smtClean="0">
              <a:sym typeface="Wingdings" panose="05000000000000000000" pitchFamily="2" charset="2"/>
            </a:rPr>
            <a:t>lower</a:t>
          </a:r>
          <a:r>
            <a:rPr lang="nb-NO" dirty="0" smtClean="0">
              <a:sym typeface="Wingdings" panose="05000000000000000000" pitchFamily="2" charset="2"/>
            </a:rPr>
            <a:t> </a:t>
          </a:r>
          <a:r>
            <a:rPr lang="nb-NO" dirty="0" err="1" smtClean="0">
              <a:sym typeface="Wingdings" panose="05000000000000000000" pitchFamily="2" charset="2"/>
            </a:rPr>
            <a:t>income</a:t>
          </a:r>
          <a:r>
            <a:rPr lang="nb-NO" dirty="0" smtClean="0">
              <a:sym typeface="Wingdings" panose="05000000000000000000" pitchFamily="2" charset="2"/>
            </a:rPr>
            <a:t> from </a:t>
          </a:r>
          <a:r>
            <a:rPr lang="nb-NO" dirty="0" err="1" smtClean="0">
              <a:sym typeface="Wingdings" panose="05000000000000000000" pitchFamily="2" charset="2"/>
            </a:rPr>
            <a:t>taxation</a:t>
          </a:r>
          <a:endParaRPr lang="nb-NO" dirty="0"/>
        </a:p>
      </dgm:t>
    </dgm:pt>
    <dgm:pt modelId="{A73A82BE-4E5D-4803-8B8B-AE0D8024F429}" type="parTrans" cxnId="{EDC8DD13-A0D9-4064-B620-7B58AB078EA8}">
      <dgm:prSet/>
      <dgm:spPr/>
      <dgm:t>
        <a:bodyPr/>
        <a:lstStyle/>
        <a:p>
          <a:endParaRPr lang="nb-NO"/>
        </a:p>
      </dgm:t>
    </dgm:pt>
    <dgm:pt modelId="{B6DEA787-CD93-4F70-873B-DA24ED44A483}" type="sibTrans" cxnId="{EDC8DD13-A0D9-4064-B620-7B58AB078EA8}">
      <dgm:prSet/>
      <dgm:spPr/>
      <dgm:t>
        <a:bodyPr/>
        <a:lstStyle/>
        <a:p>
          <a:endParaRPr lang="nb-NO"/>
        </a:p>
      </dgm:t>
    </dgm:pt>
    <dgm:pt modelId="{C12C8078-715C-467D-A9C8-12442802E993}">
      <dgm:prSet phldrT="[Tekst]"/>
      <dgm:spPr>
        <a:solidFill>
          <a:schemeClr val="accent3"/>
        </a:solidFill>
      </dgm:spPr>
      <dgm:t>
        <a:bodyPr/>
        <a:lstStyle/>
        <a:p>
          <a:r>
            <a:rPr lang="nb-NO" dirty="0" err="1" smtClean="0"/>
            <a:t>Increase</a:t>
          </a:r>
          <a:r>
            <a:rPr lang="nb-NO" dirty="0" smtClean="0"/>
            <a:t> </a:t>
          </a:r>
          <a:r>
            <a:rPr lang="nb-NO" dirty="0" err="1" smtClean="0"/>
            <a:t>inequality</a:t>
          </a:r>
          <a:r>
            <a:rPr lang="nb-NO" dirty="0" smtClean="0"/>
            <a:t> / </a:t>
          </a:r>
          <a:r>
            <a:rPr lang="nb-NO" dirty="0" err="1" smtClean="0"/>
            <a:t>low</a:t>
          </a:r>
          <a:r>
            <a:rPr lang="nb-NO" dirty="0" smtClean="0"/>
            <a:t> </a:t>
          </a:r>
          <a:r>
            <a:rPr lang="nb-NO" dirty="0" err="1" smtClean="0"/>
            <a:t>wage</a:t>
          </a:r>
          <a:r>
            <a:rPr lang="nb-NO" dirty="0" smtClean="0"/>
            <a:t> </a:t>
          </a:r>
          <a:r>
            <a:rPr lang="nb-NO" dirty="0" err="1" smtClean="0"/>
            <a:t>competition</a:t>
          </a:r>
          <a:endParaRPr lang="nb-NO" dirty="0"/>
        </a:p>
      </dgm:t>
    </dgm:pt>
    <dgm:pt modelId="{21A599CD-3268-4D3D-B862-DCA21F3B49D3}" type="parTrans" cxnId="{FFA12B82-FC68-4FB3-BA8D-9DFD2A93785D}">
      <dgm:prSet/>
      <dgm:spPr/>
      <dgm:t>
        <a:bodyPr/>
        <a:lstStyle/>
        <a:p>
          <a:endParaRPr lang="nb-NO"/>
        </a:p>
      </dgm:t>
    </dgm:pt>
    <dgm:pt modelId="{D32FC9DC-CFC3-4999-9E7D-41F6EFCEA0ED}" type="sibTrans" cxnId="{FFA12B82-FC68-4FB3-BA8D-9DFD2A93785D}">
      <dgm:prSet/>
      <dgm:spPr/>
      <dgm:t>
        <a:bodyPr/>
        <a:lstStyle/>
        <a:p>
          <a:endParaRPr lang="nb-NO"/>
        </a:p>
      </dgm:t>
    </dgm:pt>
    <dgm:pt modelId="{B3240125-405E-465B-816C-5830E6C1A547}">
      <dgm:prSet phldrT="[Tekst]"/>
      <dgm:spPr/>
      <dgm:t>
        <a:bodyPr/>
        <a:lstStyle/>
        <a:p>
          <a:r>
            <a:rPr lang="nb-NO" dirty="0" smtClean="0"/>
            <a:t>Supply-side </a:t>
          </a:r>
          <a:r>
            <a:rPr lang="nb-NO" dirty="0" err="1" smtClean="0"/>
            <a:t>shocks</a:t>
          </a:r>
          <a:r>
            <a:rPr lang="nb-NO" dirty="0" smtClean="0"/>
            <a:t> in </a:t>
          </a:r>
          <a:r>
            <a:rPr lang="nb-NO" dirty="0" err="1" smtClean="0"/>
            <a:t>labour</a:t>
          </a:r>
          <a:r>
            <a:rPr lang="nb-NO" dirty="0" smtClean="0"/>
            <a:t> </a:t>
          </a:r>
          <a:r>
            <a:rPr lang="nb-NO" dirty="0" err="1" smtClean="0"/>
            <a:t>markets</a:t>
          </a:r>
          <a:endParaRPr lang="nb-NO" dirty="0"/>
        </a:p>
      </dgm:t>
    </dgm:pt>
    <dgm:pt modelId="{6B4DACA5-CD02-4D0F-AC47-649844EA6697}" type="parTrans" cxnId="{CC457D10-902F-490B-B375-CD243A0AD00E}">
      <dgm:prSet/>
      <dgm:spPr/>
      <dgm:t>
        <a:bodyPr/>
        <a:lstStyle/>
        <a:p>
          <a:endParaRPr lang="nb-NO"/>
        </a:p>
      </dgm:t>
    </dgm:pt>
    <dgm:pt modelId="{8FD85C8E-671D-4ED3-AD11-A4A7FA8DD054}" type="sibTrans" cxnId="{CC457D10-902F-490B-B375-CD243A0AD00E}">
      <dgm:prSet/>
      <dgm:spPr/>
      <dgm:t>
        <a:bodyPr/>
        <a:lstStyle/>
        <a:p>
          <a:endParaRPr lang="nb-NO"/>
        </a:p>
      </dgm:t>
    </dgm:pt>
    <dgm:pt modelId="{959ACDAC-38D8-4C50-8B72-DB9B6EDC2289}">
      <dgm:prSet phldrT="[Tekst]"/>
      <dgm:spPr/>
      <dgm:t>
        <a:bodyPr/>
        <a:lstStyle/>
        <a:p>
          <a:r>
            <a:rPr lang="nb-NO" dirty="0" smtClean="0"/>
            <a:t>Dual-</a:t>
          </a:r>
          <a:r>
            <a:rPr lang="nb-NO" dirty="0" err="1" smtClean="0"/>
            <a:t>track</a:t>
          </a:r>
          <a:r>
            <a:rPr lang="nb-NO" dirty="0" smtClean="0"/>
            <a:t> </a:t>
          </a:r>
          <a:r>
            <a:rPr lang="nb-NO" dirty="0" err="1" smtClean="0"/>
            <a:t>welfare</a:t>
          </a:r>
          <a:r>
            <a:rPr lang="nb-NO" dirty="0" smtClean="0"/>
            <a:t> </a:t>
          </a:r>
          <a:r>
            <a:rPr lang="nb-NO" dirty="0" err="1" smtClean="0"/>
            <a:t>state</a:t>
          </a:r>
          <a:r>
            <a:rPr lang="nb-NO" dirty="0" smtClean="0"/>
            <a:t> and/ or </a:t>
          </a:r>
          <a:r>
            <a:rPr lang="nb-NO" dirty="0" err="1" smtClean="0"/>
            <a:t>lower</a:t>
          </a:r>
          <a:r>
            <a:rPr lang="nb-NO" dirty="0" smtClean="0"/>
            <a:t> </a:t>
          </a:r>
          <a:r>
            <a:rPr lang="nb-NO" dirty="0" err="1" smtClean="0"/>
            <a:t>benefits</a:t>
          </a:r>
          <a:r>
            <a:rPr lang="nb-NO" dirty="0" smtClean="0"/>
            <a:t> overall</a:t>
          </a:r>
          <a:endParaRPr lang="nb-NO" dirty="0"/>
        </a:p>
      </dgm:t>
    </dgm:pt>
    <dgm:pt modelId="{139D9594-924A-4588-8D41-24EB31E9725E}" type="parTrans" cxnId="{6D5000BC-828B-427C-8829-02859271A213}">
      <dgm:prSet/>
      <dgm:spPr/>
      <dgm:t>
        <a:bodyPr/>
        <a:lstStyle/>
        <a:p>
          <a:endParaRPr lang="nb-NO"/>
        </a:p>
      </dgm:t>
    </dgm:pt>
    <dgm:pt modelId="{ED504778-FF98-4E4B-8D41-C7B2F357FCD5}" type="sibTrans" cxnId="{6D5000BC-828B-427C-8829-02859271A213}">
      <dgm:prSet/>
      <dgm:spPr/>
      <dgm:t>
        <a:bodyPr/>
        <a:lstStyle/>
        <a:p>
          <a:endParaRPr lang="nb-NO"/>
        </a:p>
      </dgm:t>
    </dgm:pt>
    <dgm:pt modelId="{EA2AEF30-2298-4BBB-B997-2E3BCB39E246}">
      <dgm:prSet phldrT="[Tekst]"/>
      <dgm:spPr>
        <a:solidFill>
          <a:schemeClr val="accent3"/>
        </a:solidFill>
      </dgm:spPr>
      <dgm:t>
        <a:bodyPr/>
        <a:lstStyle/>
        <a:p>
          <a:r>
            <a:rPr lang="nb-NO" dirty="0" err="1" smtClean="0"/>
            <a:t>Political</a:t>
          </a:r>
          <a:r>
            <a:rPr lang="nb-NO" dirty="0" smtClean="0"/>
            <a:t> </a:t>
          </a:r>
          <a:r>
            <a:rPr lang="nb-NO" dirty="0" err="1" smtClean="0"/>
            <a:t>legitimacy</a:t>
          </a:r>
          <a:endParaRPr lang="nb-NO" dirty="0"/>
        </a:p>
      </dgm:t>
    </dgm:pt>
    <dgm:pt modelId="{2D150A00-0D1F-4340-BB44-9570CFB65A92}" type="parTrans" cxnId="{C409D2F2-B931-4BC8-A7AF-15DA9AD3762A}">
      <dgm:prSet/>
      <dgm:spPr/>
      <dgm:t>
        <a:bodyPr/>
        <a:lstStyle/>
        <a:p>
          <a:endParaRPr lang="nb-NO"/>
        </a:p>
      </dgm:t>
    </dgm:pt>
    <dgm:pt modelId="{E046B58E-F32F-4FF9-99C6-648AED644F12}" type="sibTrans" cxnId="{C409D2F2-B931-4BC8-A7AF-15DA9AD3762A}">
      <dgm:prSet/>
      <dgm:spPr/>
      <dgm:t>
        <a:bodyPr/>
        <a:lstStyle/>
        <a:p>
          <a:endParaRPr lang="nb-NO"/>
        </a:p>
      </dgm:t>
    </dgm:pt>
    <dgm:pt modelId="{62B4578A-BDF5-461A-93E5-1A7B93D6C8D4}">
      <dgm:prSet phldrT="[Tekst]"/>
      <dgm:spPr/>
      <dgm:t>
        <a:bodyPr/>
        <a:lstStyle/>
        <a:p>
          <a:r>
            <a:rPr lang="nb-NO" dirty="0" err="1" smtClean="0"/>
            <a:t>Changes</a:t>
          </a:r>
          <a:r>
            <a:rPr lang="nb-NO" dirty="0" smtClean="0"/>
            <a:t> in </a:t>
          </a:r>
          <a:r>
            <a:rPr lang="nb-NO" dirty="0" err="1" smtClean="0"/>
            <a:t>public</a:t>
          </a:r>
          <a:r>
            <a:rPr lang="nb-NO" dirty="0" smtClean="0"/>
            <a:t> </a:t>
          </a:r>
          <a:r>
            <a:rPr lang="nb-NO" dirty="0" err="1" smtClean="0"/>
            <a:t>perceptions</a:t>
          </a:r>
          <a:endParaRPr lang="nb-NO" dirty="0"/>
        </a:p>
      </dgm:t>
    </dgm:pt>
    <dgm:pt modelId="{A63E3DF1-FC84-46B8-A9BF-50DB439213E3}" type="parTrans" cxnId="{8F21DAD3-671C-4540-A8A2-AA88A4378B6C}">
      <dgm:prSet/>
      <dgm:spPr/>
      <dgm:t>
        <a:bodyPr/>
        <a:lstStyle/>
        <a:p>
          <a:endParaRPr lang="nb-NO"/>
        </a:p>
      </dgm:t>
    </dgm:pt>
    <dgm:pt modelId="{D50E224F-4B28-4966-8299-619F864D7DFD}" type="sibTrans" cxnId="{8F21DAD3-671C-4540-A8A2-AA88A4378B6C}">
      <dgm:prSet/>
      <dgm:spPr/>
      <dgm:t>
        <a:bodyPr/>
        <a:lstStyle/>
        <a:p>
          <a:endParaRPr lang="nb-NO"/>
        </a:p>
      </dgm:t>
    </dgm:pt>
    <dgm:pt modelId="{0C087607-EF8A-4DA4-8A55-9267762C00AD}">
      <dgm:prSet phldrT="[Tekst]"/>
      <dgm:spPr/>
      <dgm:t>
        <a:bodyPr/>
        <a:lstStyle/>
        <a:p>
          <a:r>
            <a:rPr lang="nb-NO" dirty="0" err="1" smtClean="0"/>
            <a:t>Social</a:t>
          </a:r>
          <a:r>
            <a:rPr lang="nb-NO" dirty="0" smtClean="0"/>
            <a:t> </a:t>
          </a:r>
          <a:r>
            <a:rPr lang="nb-NO" dirty="0" err="1" smtClean="0"/>
            <a:t>cohesion</a:t>
          </a:r>
          <a:r>
            <a:rPr lang="nb-NO" dirty="0" smtClean="0"/>
            <a:t> and trust </a:t>
          </a:r>
          <a:r>
            <a:rPr lang="nb-NO" dirty="0" err="1" smtClean="0"/>
            <a:t>are</a:t>
          </a:r>
          <a:r>
            <a:rPr lang="nb-NO" dirty="0" smtClean="0"/>
            <a:t> fragile </a:t>
          </a:r>
          <a:r>
            <a:rPr lang="nb-NO" dirty="0" err="1" smtClean="0"/>
            <a:t>entities</a:t>
          </a:r>
          <a:endParaRPr lang="nb-NO" dirty="0"/>
        </a:p>
      </dgm:t>
    </dgm:pt>
    <dgm:pt modelId="{61CCDF3C-8889-4A99-99D9-916A7AF72519}" type="parTrans" cxnId="{988EA349-CF48-4596-9B34-A3CCEAEDA9A6}">
      <dgm:prSet/>
      <dgm:spPr/>
      <dgm:t>
        <a:bodyPr/>
        <a:lstStyle/>
        <a:p>
          <a:endParaRPr lang="nb-NO"/>
        </a:p>
      </dgm:t>
    </dgm:pt>
    <dgm:pt modelId="{77A6DF1A-6300-4E24-A4B4-C2E3B0A6E131}" type="sibTrans" cxnId="{988EA349-CF48-4596-9B34-A3CCEAEDA9A6}">
      <dgm:prSet/>
      <dgm:spPr/>
      <dgm:t>
        <a:bodyPr/>
        <a:lstStyle/>
        <a:p>
          <a:endParaRPr lang="nb-NO"/>
        </a:p>
      </dgm:t>
    </dgm:pt>
    <dgm:pt modelId="{A38A78D2-D5FF-4F3B-80C2-C584466FE73A}">
      <dgm:prSet phldrT="[Tekst]"/>
      <dgm:spPr/>
      <dgm:t>
        <a:bodyPr/>
        <a:lstStyle/>
        <a:p>
          <a:r>
            <a:rPr lang="nb-NO" dirty="0" err="1" smtClean="0"/>
            <a:t>Low</a:t>
          </a:r>
          <a:r>
            <a:rPr lang="nb-NO" dirty="0" smtClean="0"/>
            <a:t> </a:t>
          </a:r>
          <a:r>
            <a:rPr lang="nb-NO" dirty="0" err="1" smtClean="0"/>
            <a:t>wage</a:t>
          </a:r>
          <a:r>
            <a:rPr lang="nb-NO" dirty="0" smtClean="0"/>
            <a:t> segments, </a:t>
          </a:r>
          <a:r>
            <a:rPr lang="nb-NO" dirty="0" err="1" smtClean="0"/>
            <a:t>working</a:t>
          </a:r>
          <a:r>
            <a:rPr lang="nb-NO" dirty="0" smtClean="0"/>
            <a:t> </a:t>
          </a:r>
          <a:r>
            <a:rPr lang="nb-NO" dirty="0" err="1" smtClean="0"/>
            <a:t>poverty</a:t>
          </a:r>
          <a:endParaRPr lang="nb-NO" dirty="0"/>
        </a:p>
      </dgm:t>
    </dgm:pt>
    <dgm:pt modelId="{BD6BDDAC-B1E6-453C-BA96-5D76CB9D9B3B}" type="parTrans" cxnId="{CE5925CA-3FA6-4DFC-BFD8-D6DF03E2BF51}">
      <dgm:prSet/>
      <dgm:spPr/>
      <dgm:t>
        <a:bodyPr/>
        <a:lstStyle/>
        <a:p>
          <a:endParaRPr lang="nb-NO"/>
        </a:p>
      </dgm:t>
    </dgm:pt>
    <dgm:pt modelId="{44268915-4214-451A-AEFE-3F8E4ED0D002}" type="sibTrans" cxnId="{CE5925CA-3FA6-4DFC-BFD8-D6DF03E2BF51}">
      <dgm:prSet/>
      <dgm:spPr/>
      <dgm:t>
        <a:bodyPr/>
        <a:lstStyle/>
        <a:p>
          <a:endParaRPr lang="nb-NO"/>
        </a:p>
      </dgm:t>
    </dgm:pt>
    <dgm:pt modelId="{BAF292BD-D29E-4ACE-A623-A45F912038D5}">
      <dgm:prSet phldrT="[Tekst]"/>
      <dgm:spPr/>
      <dgm:t>
        <a:bodyPr/>
        <a:lstStyle/>
        <a:p>
          <a:r>
            <a:rPr lang="nb-NO" dirty="0" err="1" smtClean="0"/>
            <a:t>Overburdened</a:t>
          </a:r>
          <a:r>
            <a:rPr lang="nb-NO" dirty="0" smtClean="0"/>
            <a:t> </a:t>
          </a:r>
          <a:r>
            <a:rPr lang="nb-NO" dirty="0" err="1" smtClean="0"/>
            <a:t>education</a:t>
          </a:r>
          <a:r>
            <a:rPr lang="nb-NO" dirty="0" smtClean="0"/>
            <a:t>/training </a:t>
          </a:r>
          <a:endParaRPr lang="nb-NO" dirty="0"/>
        </a:p>
      </dgm:t>
    </dgm:pt>
    <dgm:pt modelId="{B45714C9-DD84-4531-9DD4-36F06C3C44D6}" type="parTrans" cxnId="{B7AFE607-4A98-4F58-87E6-26DB5300CAAB}">
      <dgm:prSet/>
      <dgm:spPr/>
      <dgm:t>
        <a:bodyPr/>
        <a:lstStyle/>
        <a:p>
          <a:endParaRPr lang="nb-NO"/>
        </a:p>
      </dgm:t>
    </dgm:pt>
    <dgm:pt modelId="{53A9455A-6114-4BD6-8C85-0A3A757ADA54}" type="sibTrans" cxnId="{B7AFE607-4A98-4F58-87E6-26DB5300CAAB}">
      <dgm:prSet/>
      <dgm:spPr/>
      <dgm:t>
        <a:bodyPr/>
        <a:lstStyle/>
        <a:p>
          <a:endParaRPr lang="nb-NO"/>
        </a:p>
      </dgm:t>
    </dgm:pt>
    <dgm:pt modelId="{86673776-491B-4296-802D-B70E2A50158D}" type="pres">
      <dgm:prSet presAssocID="{CC1B56BB-ED50-4B5C-A338-CFB95342B7BB}" presName="Name0" presStyleCnt="0">
        <dgm:presLayoutVars>
          <dgm:dir/>
          <dgm:animLvl val="lvl"/>
          <dgm:resizeHandles val="exact"/>
        </dgm:presLayoutVars>
      </dgm:prSet>
      <dgm:spPr/>
      <dgm:t>
        <a:bodyPr/>
        <a:lstStyle/>
        <a:p>
          <a:endParaRPr lang="nb-NO"/>
        </a:p>
      </dgm:t>
    </dgm:pt>
    <dgm:pt modelId="{685C6E14-3426-4B84-9994-25CEC1793428}" type="pres">
      <dgm:prSet presAssocID="{1C777BD7-DC95-4912-9267-F0D51239B6D5}" presName="linNode" presStyleCnt="0"/>
      <dgm:spPr/>
    </dgm:pt>
    <dgm:pt modelId="{2177C3F5-1182-4862-84B3-1E1A74A91A94}" type="pres">
      <dgm:prSet presAssocID="{1C777BD7-DC95-4912-9267-F0D51239B6D5}" presName="parentText" presStyleLbl="node1" presStyleIdx="0" presStyleCnt="3">
        <dgm:presLayoutVars>
          <dgm:chMax val="1"/>
          <dgm:bulletEnabled val="1"/>
        </dgm:presLayoutVars>
      </dgm:prSet>
      <dgm:spPr/>
      <dgm:t>
        <a:bodyPr/>
        <a:lstStyle/>
        <a:p>
          <a:endParaRPr lang="nb-NO"/>
        </a:p>
      </dgm:t>
    </dgm:pt>
    <dgm:pt modelId="{E15BBC4F-F948-4ECB-855A-863CB8E0B2F4}" type="pres">
      <dgm:prSet presAssocID="{1C777BD7-DC95-4912-9267-F0D51239B6D5}" presName="descendantText" presStyleLbl="alignAccFollowNode1" presStyleIdx="0" presStyleCnt="3">
        <dgm:presLayoutVars>
          <dgm:bulletEnabled val="1"/>
        </dgm:presLayoutVars>
      </dgm:prSet>
      <dgm:spPr/>
      <dgm:t>
        <a:bodyPr/>
        <a:lstStyle/>
        <a:p>
          <a:endParaRPr lang="nb-NO"/>
        </a:p>
      </dgm:t>
    </dgm:pt>
    <dgm:pt modelId="{F33D69D1-BD0D-45BD-B20A-780A1EE532DD}" type="pres">
      <dgm:prSet presAssocID="{93A2B661-BBAA-4333-9107-97CCDA221EAE}" presName="sp" presStyleCnt="0"/>
      <dgm:spPr/>
    </dgm:pt>
    <dgm:pt modelId="{9095CE8F-F544-41EE-AD7D-B2652AA9FC92}" type="pres">
      <dgm:prSet presAssocID="{C12C8078-715C-467D-A9C8-12442802E993}" presName="linNode" presStyleCnt="0"/>
      <dgm:spPr/>
    </dgm:pt>
    <dgm:pt modelId="{DDD4C009-6BF6-42D8-AC0A-FA468353736F}" type="pres">
      <dgm:prSet presAssocID="{C12C8078-715C-467D-A9C8-12442802E993}" presName="parentText" presStyleLbl="node1" presStyleIdx="1" presStyleCnt="3">
        <dgm:presLayoutVars>
          <dgm:chMax val="1"/>
          <dgm:bulletEnabled val="1"/>
        </dgm:presLayoutVars>
      </dgm:prSet>
      <dgm:spPr/>
      <dgm:t>
        <a:bodyPr/>
        <a:lstStyle/>
        <a:p>
          <a:endParaRPr lang="nb-NO"/>
        </a:p>
      </dgm:t>
    </dgm:pt>
    <dgm:pt modelId="{3009C361-0A72-43B9-BEAF-901246823854}" type="pres">
      <dgm:prSet presAssocID="{C12C8078-715C-467D-A9C8-12442802E993}" presName="descendantText" presStyleLbl="alignAccFollowNode1" presStyleIdx="1" presStyleCnt="3">
        <dgm:presLayoutVars>
          <dgm:bulletEnabled val="1"/>
        </dgm:presLayoutVars>
      </dgm:prSet>
      <dgm:spPr/>
      <dgm:t>
        <a:bodyPr/>
        <a:lstStyle/>
        <a:p>
          <a:endParaRPr lang="nb-NO"/>
        </a:p>
      </dgm:t>
    </dgm:pt>
    <dgm:pt modelId="{3B9F0F9C-8FA9-465E-BF82-A328671A13B8}" type="pres">
      <dgm:prSet presAssocID="{D32FC9DC-CFC3-4999-9E7D-41F6EFCEA0ED}" presName="sp" presStyleCnt="0"/>
      <dgm:spPr/>
    </dgm:pt>
    <dgm:pt modelId="{7DF4FE69-C561-4326-A07E-BF8C18B162D4}" type="pres">
      <dgm:prSet presAssocID="{EA2AEF30-2298-4BBB-B997-2E3BCB39E246}" presName="linNode" presStyleCnt="0"/>
      <dgm:spPr/>
    </dgm:pt>
    <dgm:pt modelId="{A603A01D-849C-4E68-8ED5-36A8D35DFBFE}" type="pres">
      <dgm:prSet presAssocID="{EA2AEF30-2298-4BBB-B997-2E3BCB39E246}" presName="parentText" presStyleLbl="node1" presStyleIdx="2" presStyleCnt="3">
        <dgm:presLayoutVars>
          <dgm:chMax val="1"/>
          <dgm:bulletEnabled val="1"/>
        </dgm:presLayoutVars>
      </dgm:prSet>
      <dgm:spPr/>
      <dgm:t>
        <a:bodyPr/>
        <a:lstStyle/>
        <a:p>
          <a:endParaRPr lang="nb-NO"/>
        </a:p>
      </dgm:t>
    </dgm:pt>
    <dgm:pt modelId="{CB7661B7-D0CB-45E2-ABDF-1D2123B31006}" type="pres">
      <dgm:prSet presAssocID="{EA2AEF30-2298-4BBB-B997-2E3BCB39E246}" presName="descendantText" presStyleLbl="alignAccFollowNode1" presStyleIdx="2" presStyleCnt="3">
        <dgm:presLayoutVars>
          <dgm:bulletEnabled val="1"/>
        </dgm:presLayoutVars>
      </dgm:prSet>
      <dgm:spPr/>
      <dgm:t>
        <a:bodyPr/>
        <a:lstStyle/>
        <a:p>
          <a:endParaRPr lang="nb-NO"/>
        </a:p>
      </dgm:t>
    </dgm:pt>
  </dgm:ptLst>
  <dgm:cxnLst>
    <dgm:cxn modelId="{F0ADD8F1-6804-454F-9E5C-95C9823119C1}" type="presOf" srcId="{62B4578A-BDF5-461A-93E5-1A7B93D6C8D4}" destId="{CB7661B7-D0CB-45E2-ABDF-1D2123B31006}" srcOrd="0" destOrd="0" presId="urn:microsoft.com/office/officeart/2005/8/layout/vList5"/>
    <dgm:cxn modelId="{CC457D10-902F-490B-B375-CD243A0AD00E}" srcId="{C12C8078-715C-467D-A9C8-12442802E993}" destId="{B3240125-405E-465B-816C-5830E6C1A547}" srcOrd="0" destOrd="0" parTransId="{6B4DACA5-CD02-4D0F-AC47-649844EA6697}" sibTransId="{8FD85C8E-671D-4ED3-AD11-A4A7FA8DD054}"/>
    <dgm:cxn modelId="{988EA349-CF48-4596-9B34-A3CCEAEDA9A6}" srcId="{EA2AEF30-2298-4BBB-B997-2E3BCB39E246}" destId="{0C087607-EF8A-4DA4-8A55-9267762C00AD}" srcOrd="1" destOrd="0" parTransId="{61CCDF3C-8889-4A99-99D9-916A7AF72519}" sibTransId="{77A6DF1A-6300-4E24-A4B4-C2E3B0A6E131}"/>
    <dgm:cxn modelId="{0B89810F-F2AD-4206-BA9A-6A6A4B99177F}" type="presOf" srcId="{959ACDAC-38D8-4C50-8B72-DB9B6EDC2289}" destId="{3009C361-0A72-43B9-BEAF-901246823854}" srcOrd="0" destOrd="2" presId="urn:microsoft.com/office/officeart/2005/8/layout/vList5"/>
    <dgm:cxn modelId="{4A6C01FB-94F0-4244-8BD6-44A183A740C7}" type="presOf" srcId="{B3240125-405E-465B-816C-5830E6C1A547}" destId="{3009C361-0A72-43B9-BEAF-901246823854}" srcOrd="0" destOrd="0" presId="urn:microsoft.com/office/officeart/2005/8/layout/vList5"/>
    <dgm:cxn modelId="{A9BFE412-EB86-4B64-B117-4684F68A0C38}" type="presOf" srcId="{1C777BD7-DC95-4912-9267-F0D51239B6D5}" destId="{2177C3F5-1182-4862-84B3-1E1A74A91A94}" srcOrd="0" destOrd="0" presId="urn:microsoft.com/office/officeart/2005/8/layout/vList5"/>
    <dgm:cxn modelId="{FCC89FFB-B6CD-4516-B995-9D935B9AF59A}" type="presOf" srcId="{C12C8078-715C-467D-A9C8-12442802E993}" destId="{DDD4C009-6BF6-42D8-AC0A-FA468353736F}" srcOrd="0" destOrd="0" presId="urn:microsoft.com/office/officeart/2005/8/layout/vList5"/>
    <dgm:cxn modelId="{C409D2F2-B931-4BC8-A7AF-15DA9AD3762A}" srcId="{CC1B56BB-ED50-4B5C-A338-CFB95342B7BB}" destId="{EA2AEF30-2298-4BBB-B997-2E3BCB39E246}" srcOrd="2" destOrd="0" parTransId="{2D150A00-0D1F-4340-BB44-9570CFB65A92}" sibTransId="{E046B58E-F32F-4FF9-99C6-648AED644F12}"/>
    <dgm:cxn modelId="{8F21DAD3-671C-4540-A8A2-AA88A4378B6C}" srcId="{EA2AEF30-2298-4BBB-B997-2E3BCB39E246}" destId="{62B4578A-BDF5-461A-93E5-1A7B93D6C8D4}" srcOrd="0" destOrd="0" parTransId="{A63E3DF1-FC84-46B8-A9BF-50DB439213E3}" sibTransId="{D50E224F-4B28-4966-8299-619F864D7DFD}"/>
    <dgm:cxn modelId="{6C5373D7-D25B-4A9A-884E-2F2EA3F02ECD}" type="presOf" srcId="{A38A78D2-D5FF-4F3B-80C2-C584466FE73A}" destId="{3009C361-0A72-43B9-BEAF-901246823854}" srcOrd="0" destOrd="1" presId="urn:microsoft.com/office/officeart/2005/8/layout/vList5"/>
    <dgm:cxn modelId="{671DBB3E-F383-4AC2-849A-09445F845B2B}" srcId="{CC1B56BB-ED50-4B5C-A338-CFB95342B7BB}" destId="{1C777BD7-DC95-4912-9267-F0D51239B6D5}" srcOrd="0" destOrd="0" parTransId="{28088A8F-D9A2-4A6F-A13A-7034227660AD}" sibTransId="{93A2B661-BBAA-4333-9107-97CCDA221EAE}"/>
    <dgm:cxn modelId="{58DBB271-D055-4947-A54D-5FBD279FD116}" type="presOf" srcId="{5F3DCFE0-EB58-4F5E-A965-533A745C0D23}" destId="{E15BBC4F-F948-4ECB-855A-863CB8E0B2F4}" srcOrd="0" destOrd="0" presId="urn:microsoft.com/office/officeart/2005/8/layout/vList5"/>
    <dgm:cxn modelId="{7E544865-F898-4BC0-B123-6B2AD81F363A}" srcId="{1C777BD7-DC95-4912-9267-F0D51239B6D5}" destId="{5F3DCFE0-EB58-4F5E-A965-533A745C0D23}" srcOrd="0" destOrd="0" parTransId="{358E3DE7-79D2-4F35-B736-B9027D765153}" sibTransId="{7D977D76-E019-461F-A3E5-3E7F9775D7A6}"/>
    <dgm:cxn modelId="{6034BA83-777A-461B-8B9C-25F92FF92165}" type="presOf" srcId="{D638FEB2-3DBE-4829-A774-3932073CB9B2}" destId="{E15BBC4F-F948-4ECB-855A-863CB8E0B2F4}" srcOrd="0" destOrd="1" presId="urn:microsoft.com/office/officeart/2005/8/layout/vList5"/>
    <dgm:cxn modelId="{FAA23461-B2A1-42E7-BE53-CDD8485C12DE}" type="presOf" srcId="{EA2AEF30-2298-4BBB-B997-2E3BCB39E246}" destId="{A603A01D-849C-4E68-8ED5-36A8D35DFBFE}" srcOrd="0" destOrd="0" presId="urn:microsoft.com/office/officeart/2005/8/layout/vList5"/>
    <dgm:cxn modelId="{4831736F-5411-4D24-BD9C-1E97A2862352}" type="presOf" srcId="{BAF292BD-D29E-4ACE-A623-A45F912038D5}" destId="{E15BBC4F-F948-4ECB-855A-863CB8E0B2F4}" srcOrd="0" destOrd="2" presId="urn:microsoft.com/office/officeart/2005/8/layout/vList5"/>
    <dgm:cxn modelId="{C6BEF454-9265-450D-B91F-B2A62C0F89E7}" type="presOf" srcId="{0C087607-EF8A-4DA4-8A55-9267762C00AD}" destId="{CB7661B7-D0CB-45E2-ABDF-1D2123B31006}" srcOrd="0" destOrd="1" presId="urn:microsoft.com/office/officeart/2005/8/layout/vList5"/>
    <dgm:cxn modelId="{97DF852A-8F0B-4E64-A5D9-6C9F39CF6BC8}" type="presOf" srcId="{CC1B56BB-ED50-4B5C-A338-CFB95342B7BB}" destId="{86673776-491B-4296-802D-B70E2A50158D}" srcOrd="0" destOrd="0" presId="urn:microsoft.com/office/officeart/2005/8/layout/vList5"/>
    <dgm:cxn modelId="{6D5000BC-828B-427C-8829-02859271A213}" srcId="{C12C8078-715C-467D-A9C8-12442802E993}" destId="{959ACDAC-38D8-4C50-8B72-DB9B6EDC2289}" srcOrd="2" destOrd="0" parTransId="{139D9594-924A-4588-8D41-24EB31E9725E}" sibTransId="{ED504778-FF98-4E4B-8D41-C7B2F357FCD5}"/>
    <dgm:cxn modelId="{FFA12B82-FC68-4FB3-BA8D-9DFD2A93785D}" srcId="{CC1B56BB-ED50-4B5C-A338-CFB95342B7BB}" destId="{C12C8078-715C-467D-A9C8-12442802E993}" srcOrd="1" destOrd="0" parTransId="{21A599CD-3268-4D3D-B862-DCA21F3B49D3}" sibTransId="{D32FC9DC-CFC3-4999-9E7D-41F6EFCEA0ED}"/>
    <dgm:cxn modelId="{EDC8DD13-A0D9-4064-B620-7B58AB078EA8}" srcId="{1C777BD7-DC95-4912-9267-F0D51239B6D5}" destId="{D638FEB2-3DBE-4829-A774-3932073CB9B2}" srcOrd="1" destOrd="0" parTransId="{A73A82BE-4E5D-4803-8B8B-AE0D8024F429}" sibTransId="{B6DEA787-CD93-4F70-873B-DA24ED44A483}"/>
    <dgm:cxn modelId="{B7AFE607-4A98-4F58-87E6-26DB5300CAAB}" srcId="{1C777BD7-DC95-4912-9267-F0D51239B6D5}" destId="{BAF292BD-D29E-4ACE-A623-A45F912038D5}" srcOrd="2" destOrd="0" parTransId="{B45714C9-DD84-4531-9DD4-36F06C3C44D6}" sibTransId="{53A9455A-6114-4BD6-8C85-0A3A757ADA54}"/>
    <dgm:cxn modelId="{CE5925CA-3FA6-4DFC-BFD8-D6DF03E2BF51}" srcId="{C12C8078-715C-467D-A9C8-12442802E993}" destId="{A38A78D2-D5FF-4F3B-80C2-C584466FE73A}" srcOrd="1" destOrd="0" parTransId="{BD6BDDAC-B1E6-453C-BA96-5D76CB9D9B3B}" sibTransId="{44268915-4214-451A-AEFE-3F8E4ED0D002}"/>
    <dgm:cxn modelId="{C3B7BBF8-7151-4AE5-B59D-B37DE19FC24D}" type="presParOf" srcId="{86673776-491B-4296-802D-B70E2A50158D}" destId="{685C6E14-3426-4B84-9994-25CEC1793428}" srcOrd="0" destOrd="0" presId="urn:microsoft.com/office/officeart/2005/8/layout/vList5"/>
    <dgm:cxn modelId="{8AEC4A18-ED98-4A2D-BDBA-F432B3624E45}" type="presParOf" srcId="{685C6E14-3426-4B84-9994-25CEC1793428}" destId="{2177C3F5-1182-4862-84B3-1E1A74A91A94}" srcOrd="0" destOrd="0" presId="urn:microsoft.com/office/officeart/2005/8/layout/vList5"/>
    <dgm:cxn modelId="{18797E7C-F454-4A39-B588-FD75AD0B3C93}" type="presParOf" srcId="{685C6E14-3426-4B84-9994-25CEC1793428}" destId="{E15BBC4F-F948-4ECB-855A-863CB8E0B2F4}" srcOrd="1" destOrd="0" presId="urn:microsoft.com/office/officeart/2005/8/layout/vList5"/>
    <dgm:cxn modelId="{F74F3F2F-4668-478F-99B1-7BB47AB4152C}" type="presParOf" srcId="{86673776-491B-4296-802D-B70E2A50158D}" destId="{F33D69D1-BD0D-45BD-B20A-780A1EE532DD}" srcOrd="1" destOrd="0" presId="urn:microsoft.com/office/officeart/2005/8/layout/vList5"/>
    <dgm:cxn modelId="{E99FBFCA-4BF1-4503-8447-A1F76FF49D58}" type="presParOf" srcId="{86673776-491B-4296-802D-B70E2A50158D}" destId="{9095CE8F-F544-41EE-AD7D-B2652AA9FC92}" srcOrd="2" destOrd="0" presId="urn:microsoft.com/office/officeart/2005/8/layout/vList5"/>
    <dgm:cxn modelId="{8A94AFA0-EF02-49BA-8AD9-1F2FC14969BB}" type="presParOf" srcId="{9095CE8F-F544-41EE-AD7D-B2652AA9FC92}" destId="{DDD4C009-6BF6-42D8-AC0A-FA468353736F}" srcOrd="0" destOrd="0" presId="urn:microsoft.com/office/officeart/2005/8/layout/vList5"/>
    <dgm:cxn modelId="{57C91883-DD43-4F97-96FF-DB62537C0939}" type="presParOf" srcId="{9095CE8F-F544-41EE-AD7D-B2652AA9FC92}" destId="{3009C361-0A72-43B9-BEAF-901246823854}" srcOrd="1" destOrd="0" presId="urn:microsoft.com/office/officeart/2005/8/layout/vList5"/>
    <dgm:cxn modelId="{B5A1E72E-8A1C-48B7-93CF-199E7DF85FD0}" type="presParOf" srcId="{86673776-491B-4296-802D-B70E2A50158D}" destId="{3B9F0F9C-8FA9-465E-BF82-A328671A13B8}" srcOrd="3" destOrd="0" presId="urn:microsoft.com/office/officeart/2005/8/layout/vList5"/>
    <dgm:cxn modelId="{03005684-5B73-4182-836B-0166C52C7DC1}" type="presParOf" srcId="{86673776-491B-4296-802D-B70E2A50158D}" destId="{7DF4FE69-C561-4326-A07E-BF8C18B162D4}" srcOrd="4" destOrd="0" presId="urn:microsoft.com/office/officeart/2005/8/layout/vList5"/>
    <dgm:cxn modelId="{7FA32BFA-7507-4EE4-87AA-23A9015321EB}" type="presParOf" srcId="{7DF4FE69-C561-4326-A07E-BF8C18B162D4}" destId="{A603A01D-849C-4E68-8ED5-36A8D35DFBFE}" srcOrd="0" destOrd="0" presId="urn:microsoft.com/office/officeart/2005/8/layout/vList5"/>
    <dgm:cxn modelId="{611D9A89-F77E-414A-9AB7-2198C03AED85}" type="presParOf" srcId="{7DF4FE69-C561-4326-A07E-BF8C18B162D4}" destId="{CB7661B7-D0CB-45E2-ABDF-1D2123B3100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D2034E-DBB5-4707-9D6F-439B7DA9D2E5}">
      <dsp:nvSpPr>
        <dsp:cNvPr id="0" name=""/>
        <dsp:cNvSpPr/>
      </dsp:nvSpPr>
      <dsp:spPr>
        <a:xfrm>
          <a:off x="4547899" y="2274304"/>
          <a:ext cx="2779705" cy="2779705"/>
        </a:xfrm>
        <a:prstGeom prst="gear9">
          <a:avLst/>
        </a:prstGeom>
        <a:solidFill>
          <a:schemeClr val="lt1">
            <a:hueOff val="0"/>
            <a:satOff val="0"/>
            <a:lumOff val="0"/>
            <a:alphaOff val="0"/>
          </a:schemeClr>
        </a:solidFill>
        <a:ln w="34925" cap="flat" cmpd="sng" algn="in">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nb-NO" sz="1800" kern="1200" dirty="0" err="1" smtClean="0"/>
            <a:t>Well-regulated</a:t>
          </a:r>
          <a:r>
            <a:rPr lang="nb-NO" sz="1800" kern="1200" dirty="0" smtClean="0"/>
            <a:t> </a:t>
          </a:r>
          <a:r>
            <a:rPr lang="nb-NO" sz="1800" kern="1200" dirty="0" err="1" smtClean="0"/>
            <a:t>labour</a:t>
          </a:r>
          <a:r>
            <a:rPr lang="nb-NO" sz="1800" kern="1200" dirty="0" smtClean="0"/>
            <a:t> </a:t>
          </a:r>
          <a:r>
            <a:rPr lang="nb-NO" sz="1800" kern="1200" dirty="0" err="1" smtClean="0"/>
            <a:t>market</a:t>
          </a:r>
          <a:endParaRPr lang="nb-NO" sz="1800" kern="1200" dirty="0"/>
        </a:p>
      </dsp:txBody>
      <dsp:txXfrm>
        <a:off x="5106743" y="2925437"/>
        <a:ext cx="1662017" cy="1428825"/>
      </dsp:txXfrm>
    </dsp:sp>
    <dsp:sp modelId="{647644F6-6892-43EF-AAC9-5FC4280BDB20}">
      <dsp:nvSpPr>
        <dsp:cNvPr id="0" name=""/>
        <dsp:cNvSpPr/>
      </dsp:nvSpPr>
      <dsp:spPr>
        <a:xfrm>
          <a:off x="2930616" y="1617283"/>
          <a:ext cx="2021604" cy="2021604"/>
        </a:xfrm>
        <a:prstGeom prst="gear6">
          <a:avLst/>
        </a:prstGeom>
        <a:solidFill>
          <a:schemeClr val="lt1">
            <a:hueOff val="0"/>
            <a:satOff val="0"/>
            <a:lumOff val="0"/>
            <a:alphaOff val="0"/>
          </a:schemeClr>
        </a:solidFill>
        <a:ln w="34925" cap="flat" cmpd="sng" algn="in">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nb-NO" sz="1800" kern="1200" dirty="0" err="1" smtClean="0"/>
            <a:t>Generous</a:t>
          </a:r>
          <a:r>
            <a:rPr lang="nb-NO" sz="1800" kern="1200" dirty="0" smtClean="0"/>
            <a:t> </a:t>
          </a:r>
          <a:r>
            <a:rPr lang="nb-NO" sz="1800" kern="1200" dirty="0" err="1" smtClean="0"/>
            <a:t>welfare</a:t>
          </a:r>
          <a:r>
            <a:rPr lang="nb-NO" sz="1800" kern="1200" dirty="0" smtClean="0"/>
            <a:t> </a:t>
          </a:r>
          <a:r>
            <a:rPr lang="nb-NO" sz="1800" kern="1200" dirty="0" err="1" smtClean="0"/>
            <a:t>state</a:t>
          </a:r>
          <a:endParaRPr lang="nb-NO" sz="1800" kern="1200" dirty="0"/>
        </a:p>
      </dsp:txBody>
      <dsp:txXfrm>
        <a:off x="3439561" y="2129304"/>
        <a:ext cx="1003714" cy="997562"/>
      </dsp:txXfrm>
    </dsp:sp>
    <dsp:sp modelId="{1C3DCEC2-312D-406B-9ECA-8E1CE121D519}">
      <dsp:nvSpPr>
        <dsp:cNvPr id="0" name=""/>
        <dsp:cNvSpPr/>
      </dsp:nvSpPr>
      <dsp:spPr>
        <a:xfrm rot="20700000">
          <a:off x="4062920" y="222582"/>
          <a:ext cx="1980759" cy="1980759"/>
        </a:xfrm>
        <a:prstGeom prst="gear6">
          <a:avLst/>
        </a:prstGeom>
        <a:solidFill>
          <a:schemeClr val="lt1">
            <a:hueOff val="0"/>
            <a:satOff val="0"/>
            <a:lumOff val="0"/>
            <a:alphaOff val="0"/>
          </a:schemeClr>
        </a:solidFill>
        <a:ln w="34925" cap="flat" cmpd="sng" algn="in">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nb-NO" sz="1400" kern="1200" dirty="0" err="1" smtClean="0"/>
            <a:t>Ambitious</a:t>
          </a:r>
          <a:r>
            <a:rPr lang="nb-NO" sz="1400" kern="1200" dirty="0" smtClean="0"/>
            <a:t> training and </a:t>
          </a:r>
          <a:r>
            <a:rPr lang="nb-NO" sz="1400" kern="1200" dirty="0" err="1" smtClean="0"/>
            <a:t>education</a:t>
          </a:r>
          <a:r>
            <a:rPr lang="nb-NO" sz="1400" kern="1200" dirty="0" smtClean="0"/>
            <a:t> systems</a:t>
          </a:r>
          <a:endParaRPr lang="nb-NO" sz="1400" kern="1200" dirty="0"/>
        </a:p>
      </dsp:txBody>
      <dsp:txXfrm rot="-20700000">
        <a:off x="4497359" y="657021"/>
        <a:ext cx="1111882" cy="1111882"/>
      </dsp:txXfrm>
    </dsp:sp>
    <dsp:sp modelId="{E1038BAC-FA1B-4AF6-B71F-F22049F3FF5C}">
      <dsp:nvSpPr>
        <dsp:cNvPr id="0" name=""/>
        <dsp:cNvSpPr/>
      </dsp:nvSpPr>
      <dsp:spPr>
        <a:xfrm>
          <a:off x="4343711" y="1849397"/>
          <a:ext cx="3558023" cy="3558023"/>
        </a:xfrm>
        <a:prstGeom prst="circularArrow">
          <a:avLst>
            <a:gd name="adj1" fmla="val 4687"/>
            <a:gd name="adj2" fmla="val 299029"/>
            <a:gd name="adj3" fmla="val 2533470"/>
            <a:gd name="adj4" fmla="val 15824490"/>
            <a:gd name="adj5" fmla="val 546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D839C1-7B37-4DBD-B659-363EFE1B2495}">
      <dsp:nvSpPr>
        <dsp:cNvPr id="0" name=""/>
        <dsp:cNvSpPr/>
      </dsp:nvSpPr>
      <dsp:spPr>
        <a:xfrm>
          <a:off x="2572594" y="1166289"/>
          <a:ext cx="2585126" cy="2585126"/>
        </a:xfrm>
        <a:prstGeom prst="leftCircularArrow">
          <a:avLst>
            <a:gd name="adj1" fmla="val 6452"/>
            <a:gd name="adj2" fmla="val 429999"/>
            <a:gd name="adj3" fmla="val 10489124"/>
            <a:gd name="adj4" fmla="val 14837806"/>
            <a:gd name="adj5" fmla="val 752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AF5066-8AFB-46E4-A37B-ABABA5F21E42}">
      <dsp:nvSpPr>
        <dsp:cNvPr id="0" name=""/>
        <dsp:cNvSpPr/>
      </dsp:nvSpPr>
      <dsp:spPr>
        <a:xfrm>
          <a:off x="3604750" y="-214967"/>
          <a:ext cx="2787286" cy="2787286"/>
        </a:xfrm>
        <a:prstGeom prst="circularArrow">
          <a:avLst>
            <a:gd name="adj1" fmla="val 5984"/>
            <a:gd name="adj2" fmla="val 394124"/>
            <a:gd name="adj3" fmla="val 13313824"/>
            <a:gd name="adj4" fmla="val 10508221"/>
            <a:gd name="adj5" fmla="val 6981"/>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BBC4F-F948-4ECB-855A-863CB8E0B2F4}">
      <dsp:nvSpPr>
        <dsp:cNvPr id="0" name=""/>
        <dsp:cNvSpPr/>
      </dsp:nvSpPr>
      <dsp:spPr>
        <a:xfrm rot="5400000">
          <a:off x="2563094" y="-844586"/>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smtClean="0"/>
            <a:t>High </a:t>
          </a:r>
          <a:r>
            <a:rPr lang="nb-NO" sz="1200" kern="1200" dirty="0" err="1" smtClean="0"/>
            <a:t>use</a:t>
          </a:r>
          <a:r>
            <a:rPr lang="nb-NO" sz="1200" kern="1200" dirty="0" smtClean="0"/>
            <a:t> </a:t>
          </a:r>
          <a:r>
            <a:rPr lang="nb-NO" sz="1200" kern="1200" dirty="0" err="1" smtClean="0"/>
            <a:t>of</a:t>
          </a:r>
          <a:r>
            <a:rPr lang="nb-NO" sz="1200" kern="1200" dirty="0" smtClean="0"/>
            <a:t> </a:t>
          </a:r>
          <a:r>
            <a:rPr lang="nb-NO" sz="1200" kern="1200" dirty="0" err="1" smtClean="0"/>
            <a:t>welfare</a:t>
          </a:r>
          <a:r>
            <a:rPr lang="nb-NO" sz="1200" kern="1200" dirty="0" smtClean="0"/>
            <a:t> </a:t>
          </a:r>
          <a:r>
            <a:rPr lang="nb-NO" sz="1200" kern="1200" dirty="0" err="1" smtClean="0"/>
            <a:t>benefits</a:t>
          </a:r>
          <a:endParaRPr lang="nb-NO" sz="1200" kern="1200" dirty="0"/>
        </a:p>
        <a:p>
          <a:pPr marL="114300" lvl="1" indent="-114300" algn="l" defTabSz="533400">
            <a:lnSpc>
              <a:spcPct val="90000"/>
            </a:lnSpc>
            <a:spcBef>
              <a:spcPct val="0"/>
            </a:spcBef>
            <a:spcAft>
              <a:spcPct val="15000"/>
            </a:spcAft>
            <a:buChar char="••"/>
          </a:pPr>
          <a:r>
            <a:rPr lang="nb-NO" sz="1200" kern="1200" dirty="0" smtClean="0"/>
            <a:t>Less </a:t>
          </a:r>
          <a:r>
            <a:rPr lang="nb-NO" sz="1200" kern="1200" dirty="0" err="1" smtClean="0"/>
            <a:t>organised</a:t>
          </a:r>
          <a:r>
            <a:rPr lang="nb-NO" sz="1200" kern="1200" dirty="0" smtClean="0"/>
            <a:t> </a:t>
          </a:r>
          <a:r>
            <a:rPr lang="nb-NO" sz="1200" kern="1200" dirty="0" err="1" smtClean="0"/>
            <a:t>labour</a:t>
          </a:r>
          <a:r>
            <a:rPr lang="nb-NO" sz="1200" kern="1200" dirty="0" smtClean="0"/>
            <a:t> </a:t>
          </a:r>
          <a:r>
            <a:rPr lang="nb-NO" sz="1200" kern="1200" dirty="0" err="1" smtClean="0"/>
            <a:t>market</a:t>
          </a:r>
          <a:r>
            <a:rPr lang="nb-NO" sz="1200" kern="1200" dirty="0" smtClean="0"/>
            <a:t> </a:t>
          </a:r>
          <a:r>
            <a:rPr lang="nb-NO" sz="1200" kern="1200" dirty="0" smtClean="0">
              <a:sym typeface="Wingdings" panose="05000000000000000000" pitchFamily="2" charset="2"/>
            </a:rPr>
            <a:t> </a:t>
          </a:r>
          <a:r>
            <a:rPr lang="nb-NO" sz="1200" kern="1200" dirty="0" err="1" smtClean="0">
              <a:sym typeface="Wingdings" panose="05000000000000000000" pitchFamily="2" charset="2"/>
            </a:rPr>
            <a:t>lower</a:t>
          </a:r>
          <a:r>
            <a:rPr lang="nb-NO" sz="1200" kern="1200" dirty="0" smtClean="0">
              <a:sym typeface="Wingdings" panose="05000000000000000000" pitchFamily="2" charset="2"/>
            </a:rPr>
            <a:t> </a:t>
          </a:r>
          <a:r>
            <a:rPr lang="nb-NO" sz="1200" kern="1200" dirty="0" err="1" smtClean="0">
              <a:sym typeface="Wingdings" panose="05000000000000000000" pitchFamily="2" charset="2"/>
            </a:rPr>
            <a:t>income</a:t>
          </a:r>
          <a:r>
            <a:rPr lang="nb-NO" sz="1200" kern="1200" dirty="0" smtClean="0">
              <a:sym typeface="Wingdings" panose="05000000000000000000" pitchFamily="2" charset="2"/>
            </a:rPr>
            <a:t> from </a:t>
          </a:r>
          <a:r>
            <a:rPr lang="nb-NO" sz="1200" kern="1200" dirty="0" err="1" smtClean="0">
              <a:sym typeface="Wingdings" panose="05000000000000000000" pitchFamily="2" charset="2"/>
            </a:rPr>
            <a:t>taxation</a:t>
          </a:r>
          <a:endParaRPr lang="nb-NO" sz="1200" kern="1200" dirty="0"/>
        </a:p>
        <a:p>
          <a:pPr marL="114300" lvl="1" indent="-114300" algn="l" defTabSz="533400">
            <a:lnSpc>
              <a:spcPct val="90000"/>
            </a:lnSpc>
            <a:spcBef>
              <a:spcPct val="0"/>
            </a:spcBef>
            <a:spcAft>
              <a:spcPct val="15000"/>
            </a:spcAft>
            <a:buChar char="••"/>
          </a:pPr>
          <a:r>
            <a:rPr lang="nb-NO" sz="1200" kern="1200" dirty="0" err="1" smtClean="0"/>
            <a:t>Overburdened</a:t>
          </a:r>
          <a:r>
            <a:rPr lang="nb-NO" sz="1200" kern="1200" dirty="0" smtClean="0"/>
            <a:t> </a:t>
          </a:r>
          <a:r>
            <a:rPr lang="nb-NO" sz="1200" kern="1200" dirty="0" err="1" smtClean="0"/>
            <a:t>education</a:t>
          </a:r>
          <a:r>
            <a:rPr lang="nb-NO" sz="1200" kern="1200" dirty="0" smtClean="0"/>
            <a:t>/training </a:t>
          </a:r>
          <a:endParaRPr lang="nb-NO" sz="1200" kern="1200" dirty="0"/>
        </a:p>
      </dsp:txBody>
      <dsp:txXfrm rot="-5400000">
        <a:off x="1601343" y="162238"/>
        <a:ext cx="2801759" cy="833183"/>
      </dsp:txXfrm>
    </dsp:sp>
    <dsp:sp modelId="{2177C3F5-1182-4862-84B3-1E1A74A91A94}">
      <dsp:nvSpPr>
        <dsp:cNvPr id="0" name=""/>
        <dsp:cNvSpPr/>
      </dsp:nvSpPr>
      <dsp:spPr>
        <a:xfrm>
          <a:off x="0" y="1748"/>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Drain</a:t>
          </a:r>
          <a:r>
            <a:rPr lang="nb-NO" sz="1800" kern="1200" dirty="0" smtClean="0"/>
            <a:t> </a:t>
          </a:r>
          <a:r>
            <a:rPr lang="nb-NO" sz="1800" kern="1200" dirty="0" err="1" smtClean="0"/>
            <a:t>public</a:t>
          </a:r>
          <a:r>
            <a:rPr lang="nb-NO" sz="1800" kern="1200" dirty="0" smtClean="0"/>
            <a:t> </a:t>
          </a:r>
          <a:r>
            <a:rPr lang="nb-NO" sz="1800" kern="1200" dirty="0" err="1" smtClean="0"/>
            <a:t>budgets</a:t>
          </a:r>
          <a:endParaRPr lang="nb-NO" sz="1800" kern="1200" dirty="0"/>
        </a:p>
      </dsp:txBody>
      <dsp:txXfrm>
        <a:off x="56342" y="58090"/>
        <a:ext cx="1488659" cy="1041478"/>
      </dsp:txXfrm>
    </dsp:sp>
    <dsp:sp modelId="{3009C361-0A72-43B9-BEAF-901246823854}">
      <dsp:nvSpPr>
        <dsp:cNvPr id="0" name=""/>
        <dsp:cNvSpPr/>
      </dsp:nvSpPr>
      <dsp:spPr>
        <a:xfrm rot="5400000">
          <a:off x="2563094" y="367283"/>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smtClean="0"/>
            <a:t>Supply-side </a:t>
          </a:r>
          <a:r>
            <a:rPr lang="nb-NO" sz="1200" kern="1200" dirty="0" err="1" smtClean="0"/>
            <a:t>shocks</a:t>
          </a:r>
          <a:r>
            <a:rPr lang="nb-NO" sz="1200" kern="1200" dirty="0" smtClean="0"/>
            <a:t> in </a:t>
          </a:r>
          <a:r>
            <a:rPr lang="nb-NO" sz="1200" kern="1200" dirty="0" err="1" smtClean="0"/>
            <a:t>labour</a:t>
          </a:r>
          <a:r>
            <a:rPr lang="nb-NO" sz="1200" kern="1200" dirty="0" smtClean="0"/>
            <a:t> </a:t>
          </a:r>
          <a:r>
            <a:rPr lang="nb-NO" sz="1200" kern="1200" dirty="0" err="1" smtClean="0"/>
            <a:t>markets</a:t>
          </a:r>
          <a:endParaRPr lang="nb-NO" sz="1200" kern="1200" dirty="0"/>
        </a:p>
        <a:p>
          <a:pPr marL="114300" lvl="1" indent="-114300" algn="l" defTabSz="533400">
            <a:lnSpc>
              <a:spcPct val="90000"/>
            </a:lnSpc>
            <a:spcBef>
              <a:spcPct val="0"/>
            </a:spcBef>
            <a:spcAft>
              <a:spcPct val="15000"/>
            </a:spcAft>
            <a:buChar char="••"/>
          </a:pPr>
          <a:r>
            <a:rPr lang="nb-NO" sz="1200" kern="1200" dirty="0" err="1" smtClean="0"/>
            <a:t>Low</a:t>
          </a:r>
          <a:r>
            <a:rPr lang="nb-NO" sz="1200" kern="1200" dirty="0" smtClean="0"/>
            <a:t> </a:t>
          </a:r>
          <a:r>
            <a:rPr lang="nb-NO" sz="1200" kern="1200" dirty="0" err="1" smtClean="0"/>
            <a:t>wage</a:t>
          </a:r>
          <a:r>
            <a:rPr lang="nb-NO" sz="1200" kern="1200" dirty="0" smtClean="0"/>
            <a:t> segments, </a:t>
          </a:r>
          <a:r>
            <a:rPr lang="nb-NO" sz="1200" kern="1200" dirty="0" err="1" smtClean="0"/>
            <a:t>working</a:t>
          </a:r>
          <a:r>
            <a:rPr lang="nb-NO" sz="1200" kern="1200" dirty="0" smtClean="0"/>
            <a:t> </a:t>
          </a:r>
          <a:r>
            <a:rPr lang="nb-NO" sz="1200" kern="1200" dirty="0" err="1" smtClean="0"/>
            <a:t>poverty</a:t>
          </a:r>
          <a:endParaRPr lang="nb-NO" sz="1200" kern="1200" dirty="0"/>
        </a:p>
        <a:p>
          <a:pPr marL="114300" lvl="1" indent="-114300" algn="l" defTabSz="533400">
            <a:lnSpc>
              <a:spcPct val="90000"/>
            </a:lnSpc>
            <a:spcBef>
              <a:spcPct val="0"/>
            </a:spcBef>
            <a:spcAft>
              <a:spcPct val="15000"/>
            </a:spcAft>
            <a:buChar char="••"/>
          </a:pPr>
          <a:r>
            <a:rPr lang="nb-NO" sz="1200" kern="1200" dirty="0" smtClean="0"/>
            <a:t>Dual-</a:t>
          </a:r>
          <a:r>
            <a:rPr lang="nb-NO" sz="1200" kern="1200" dirty="0" err="1" smtClean="0"/>
            <a:t>track</a:t>
          </a:r>
          <a:r>
            <a:rPr lang="nb-NO" sz="1200" kern="1200" dirty="0" smtClean="0"/>
            <a:t> </a:t>
          </a:r>
          <a:r>
            <a:rPr lang="nb-NO" sz="1200" kern="1200" dirty="0" err="1" smtClean="0"/>
            <a:t>welfare</a:t>
          </a:r>
          <a:r>
            <a:rPr lang="nb-NO" sz="1200" kern="1200" dirty="0" smtClean="0"/>
            <a:t> </a:t>
          </a:r>
          <a:r>
            <a:rPr lang="nb-NO" sz="1200" kern="1200" dirty="0" err="1" smtClean="0"/>
            <a:t>state</a:t>
          </a:r>
          <a:r>
            <a:rPr lang="nb-NO" sz="1200" kern="1200" dirty="0" smtClean="0"/>
            <a:t> and/ or </a:t>
          </a:r>
          <a:r>
            <a:rPr lang="nb-NO" sz="1200" kern="1200" dirty="0" err="1" smtClean="0"/>
            <a:t>lower</a:t>
          </a:r>
          <a:r>
            <a:rPr lang="nb-NO" sz="1200" kern="1200" dirty="0" smtClean="0"/>
            <a:t> </a:t>
          </a:r>
          <a:r>
            <a:rPr lang="nb-NO" sz="1200" kern="1200" dirty="0" err="1" smtClean="0"/>
            <a:t>benefits</a:t>
          </a:r>
          <a:r>
            <a:rPr lang="nb-NO" sz="1200" kern="1200" dirty="0" smtClean="0"/>
            <a:t> overall</a:t>
          </a:r>
          <a:endParaRPr lang="nb-NO" sz="1200" kern="1200" dirty="0"/>
        </a:p>
      </dsp:txBody>
      <dsp:txXfrm rot="-5400000">
        <a:off x="1601343" y="1374108"/>
        <a:ext cx="2801759" cy="833183"/>
      </dsp:txXfrm>
    </dsp:sp>
    <dsp:sp modelId="{DDD4C009-6BF6-42D8-AC0A-FA468353736F}">
      <dsp:nvSpPr>
        <dsp:cNvPr id="0" name=""/>
        <dsp:cNvSpPr/>
      </dsp:nvSpPr>
      <dsp:spPr>
        <a:xfrm>
          <a:off x="0" y="1213618"/>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Increase</a:t>
          </a:r>
          <a:r>
            <a:rPr lang="nb-NO" sz="1800" kern="1200" dirty="0" smtClean="0"/>
            <a:t> </a:t>
          </a:r>
          <a:r>
            <a:rPr lang="nb-NO" sz="1800" kern="1200" dirty="0" err="1" smtClean="0"/>
            <a:t>inequality</a:t>
          </a:r>
          <a:r>
            <a:rPr lang="nb-NO" sz="1800" kern="1200" dirty="0" smtClean="0"/>
            <a:t> / </a:t>
          </a:r>
          <a:r>
            <a:rPr lang="nb-NO" sz="1800" kern="1200" dirty="0" err="1" smtClean="0"/>
            <a:t>low</a:t>
          </a:r>
          <a:r>
            <a:rPr lang="nb-NO" sz="1800" kern="1200" dirty="0" smtClean="0"/>
            <a:t> </a:t>
          </a:r>
          <a:r>
            <a:rPr lang="nb-NO" sz="1800" kern="1200" dirty="0" err="1" smtClean="0"/>
            <a:t>wage</a:t>
          </a:r>
          <a:r>
            <a:rPr lang="nb-NO" sz="1800" kern="1200" dirty="0" smtClean="0"/>
            <a:t> </a:t>
          </a:r>
          <a:r>
            <a:rPr lang="nb-NO" sz="1800" kern="1200" dirty="0" err="1" smtClean="0"/>
            <a:t>competition</a:t>
          </a:r>
          <a:endParaRPr lang="nb-NO" sz="1800" kern="1200" dirty="0"/>
        </a:p>
      </dsp:txBody>
      <dsp:txXfrm>
        <a:off x="56342" y="1269960"/>
        <a:ext cx="1488659" cy="1041478"/>
      </dsp:txXfrm>
    </dsp:sp>
    <dsp:sp modelId="{CB7661B7-D0CB-45E2-ABDF-1D2123B31006}">
      <dsp:nvSpPr>
        <dsp:cNvPr id="0" name=""/>
        <dsp:cNvSpPr/>
      </dsp:nvSpPr>
      <dsp:spPr>
        <a:xfrm rot="5400000">
          <a:off x="2563094" y="1579154"/>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err="1" smtClean="0"/>
            <a:t>Changes</a:t>
          </a:r>
          <a:r>
            <a:rPr lang="nb-NO" sz="1200" kern="1200" dirty="0" smtClean="0"/>
            <a:t> in </a:t>
          </a:r>
          <a:r>
            <a:rPr lang="nb-NO" sz="1200" kern="1200" dirty="0" err="1" smtClean="0"/>
            <a:t>public</a:t>
          </a:r>
          <a:r>
            <a:rPr lang="nb-NO" sz="1200" kern="1200" dirty="0" smtClean="0"/>
            <a:t> </a:t>
          </a:r>
          <a:r>
            <a:rPr lang="nb-NO" sz="1200" kern="1200" dirty="0" err="1" smtClean="0"/>
            <a:t>perceptions</a:t>
          </a:r>
          <a:endParaRPr lang="nb-NO" sz="1200" kern="1200" dirty="0"/>
        </a:p>
        <a:p>
          <a:pPr marL="114300" lvl="1" indent="-114300" algn="l" defTabSz="533400">
            <a:lnSpc>
              <a:spcPct val="90000"/>
            </a:lnSpc>
            <a:spcBef>
              <a:spcPct val="0"/>
            </a:spcBef>
            <a:spcAft>
              <a:spcPct val="15000"/>
            </a:spcAft>
            <a:buChar char="••"/>
          </a:pPr>
          <a:r>
            <a:rPr lang="nb-NO" sz="1200" kern="1200" dirty="0" err="1" smtClean="0"/>
            <a:t>Social</a:t>
          </a:r>
          <a:r>
            <a:rPr lang="nb-NO" sz="1200" kern="1200" dirty="0" smtClean="0"/>
            <a:t> </a:t>
          </a:r>
          <a:r>
            <a:rPr lang="nb-NO" sz="1200" kern="1200" dirty="0" err="1" smtClean="0"/>
            <a:t>cohesion</a:t>
          </a:r>
          <a:r>
            <a:rPr lang="nb-NO" sz="1200" kern="1200" dirty="0" smtClean="0"/>
            <a:t> and trust </a:t>
          </a:r>
          <a:r>
            <a:rPr lang="nb-NO" sz="1200" kern="1200" dirty="0" err="1" smtClean="0"/>
            <a:t>are</a:t>
          </a:r>
          <a:r>
            <a:rPr lang="nb-NO" sz="1200" kern="1200" dirty="0" smtClean="0"/>
            <a:t> fragile </a:t>
          </a:r>
          <a:r>
            <a:rPr lang="nb-NO" sz="1200" kern="1200" dirty="0" err="1" smtClean="0"/>
            <a:t>entities</a:t>
          </a:r>
          <a:endParaRPr lang="nb-NO" sz="1200" kern="1200" dirty="0"/>
        </a:p>
      </dsp:txBody>
      <dsp:txXfrm rot="-5400000">
        <a:off x="1601343" y="2585979"/>
        <a:ext cx="2801759" cy="833183"/>
      </dsp:txXfrm>
    </dsp:sp>
    <dsp:sp modelId="{A603A01D-849C-4E68-8ED5-36A8D35DFBFE}">
      <dsp:nvSpPr>
        <dsp:cNvPr id="0" name=""/>
        <dsp:cNvSpPr/>
      </dsp:nvSpPr>
      <dsp:spPr>
        <a:xfrm>
          <a:off x="0" y="2425489"/>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Political</a:t>
          </a:r>
          <a:r>
            <a:rPr lang="nb-NO" sz="1800" kern="1200" dirty="0" smtClean="0"/>
            <a:t> </a:t>
          </a:r>
          <a:r>
            <a:rPr lang="nb-NO" sz="1800" kern="1200" dirty="0" err="1" smtClean="0"/>
            <a:t>legitimacy</a:t>
          </a:r>
          <a:endParaRPr lang="nb-NO" sz="1800" kern="1200" dirty="0"/>
        </a:p>
      </dsp:txBody>
      <dsp:txXfrm>
        <a:off x="56342" y="2481831"/>
        <a:ext cx="1488659" cy="10414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BBC4F-F948-4ECB-855A-863CB8E0B2F4}">
      <dsp:nvSpPr>
        <dsp:cNvPr id="0" name=""/>
        <dsp:cNvSpPr/>
      </dsp:nvSpPr>
      <dsp:spPr>
        <a:xfrm rot="5400000">
          <a:off x="2563094" y="-844586"/>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smtClean="0"/>
            <a:t>High </a:t>
          </a:r>
          <a:r>
            <a:rPr lang="nb-NO" sz="1200" kern="1200" dirty="0" err="1" smtClean="0"/>
            <a:t>use</a:t>
          </a:r>
          <a:r>
            <a:rPr lang="nb-NO" sz="1200" kern="1200" dirty="0" smtClean="0"/>
            <a:t> </a:t>
          </a:r>
          <a:r>
            <a:rPr lang="nb-NO" sz="1200" kern="1200" dirty="0" err="1" smtClean="0"/>
            <a:t>of</a:t>
          </a:r>
          <a:r>
            <a:rPr lang="nb-NO" sz="1200" kern="1200" dirty="0" smtClean="0"/>
            <a:t> </a:t>
          </a:r>
          <a:r>
            <a:rPr lang="nb-NO" sz="1200" kern="1200" dirty="0" err="1" smtClean="0"/>
            <a:t>welfare</a:t>
          </a:r>
          <a:r>
            <a:rPr lang="nb-NO" sz="1200" kern="1200" dirty="0" smtClean="0"/>
            <a:t> </a:t>
          </a:r>
          <a:r>
            <a:rPr lang="nb-NO" sz="1200" kern="1200" dirty="0" err="1" smtClean="0"/>
            <a:t>benefits</a:t>
          </a:r>
          <a:endParaRPr lang="nb-NO" sz="1200" kern="1200" dirty="0"/>
        </a:p>
        <a:p>
          <a:pPr marL="114300" lvl="1" indent="-114300" algn="l" defTabSz="533400">
            <a:lnSpc>
              <a:spcPct val="90000"/>
            </a:lnSpc>
            <a:spcBef>
              <a:spcPct val="0"/>
            </a:spcBef>
            <a:spcAft>
              <a:spcPct val="15000"/>
            </a:spcAft>
            <a:buChar char="••"/>
          </a:pPr>
          <a:r>
            <a:rPr lang="nb-NO" sz="1200" kern="1200" dirty="0" smtClean="0"/>
            <a:t>Less </a:t>
          </a:r>
          <a:r>
            <a:rPr lang="nb-NO" sz="1200" kern="1200" dirty="0" err="1" smtClean="0"/>
            <a:t>organised</a:t>
          </a:r>
          <a:r>
            <a:rPr lang="nb-NO" sz="1200" kern="1200" dirty="0" smtClean="0"/>
            <a:t> </a:t>
          </a:r>
          <a:r>
            <a:rPr lang="nb-NO" sz="1200" kern="1200" dirty="0" err="1" smtClean="0"/>
            <a:t>labour</a:t>
          </a:r>
          <a:r>
            <a:rPr lang="nb-NO" sz="1200" kern="1200" dirty="0" smtClean="0"/>
            <a:t> </a:t>
          </a:r>
          <a:r>
            <a:rPr lang="nb-NO" sz="1200" kern="1200" dirty="0" err="1" smtClean="0"/>
            <a:t>market</a:t>
          </a:r>
          <a:r>
            <a:rPr lang="nb-NO" sz="1200" kern="1200" dirty="0" smtClean="0"/>
            <a:t> </a:t>
          </a:r>
          <a:r>
            <a:rPr lang="nb-NO" sz="1200" kern="1200" dirty="0" smtClean="0">
              <a:sym typeface="Wingdings" panose="05000000000000000000" pitchFamily="2" charset="2"/>
            </a:rPr>
            <a:t> </a:t>
          </a:r>
          <a:r>
            <a:rPr lang="nb-NO" sz="1200" kern="1200" dirty="0" err="1" smtClean="0">
              <a:sym typeface="Wingdings" panose="05000000000000000000" pitchFamily="2" charset="2"/>
            </a:rPr>
            <a:t>lower</a:t>
          </a:r>
          <a:r>
            <a:rPr lang="nb-NO" sz="1200" kern="1200" dirty="0" smtClean="0">
              <a:sym typeface="Wingdings" panose="05000000000000000000" pitchFamily="2" charset="2"/>
            </a:rPr>
            <a:t> </a:t>
          </a:r>
          <a:r>
            <a:rPr lang="nb-NO" sz="1200" kern="1200" dirty="0" err="1" smtClean="0">
              <a:sym typeface="Wingdings" panose="05000000000000000000" pitchFamily="2" charset="2"/>
            </a:rPr>
            <a:t>income</a:t>
          </a:r>
          <a:r>
            <a:rPr lang="nb-NO" sz="1200" kern="1200" dirty="0" smtClean="0">
              <a:sym typeface="Wingdings" panose="05000000000000000000" pitchFamily="2" charset="2"/>
            </a:rPr>
            <a:t> from </a:t>
          </a:r>
          <a:r>
            <a:rPr lang="nb-NO" sz="1200" kern="1200" dirty="0" err="1" smtClean="0">
              <a:sym typeface="Wingdings" panose="05000000000000000000" pitchFamily="2" charset="2"/>
            </a:rPr>
            <a:t>taxation</a:t>
          </a:r>
          <a:endParaRPr lang="nb-NO" sz="1200" kern="1200" dirty="0"/>
        </a:p>
        <a:p>
          <a:pPr marL="114300" lvl="1" indent="-114300" algn="l" defTabSz="533400">
            <a:lnSpc>
              <a:spcPct val="90000"/>
            </a:lnSpc>
            <a:spcBef>
              <a:spcPct val="0"/>
            </a:spcBef>
            <a:spcAft>
              <a:spcPct val="15000"/>
            </a:spcAft>
            <a:buChar char="••"/>
          </a:pPr>
          <a:r>
            <a:rPr lang="nb-NO" sz="1200" kern="1200" dirty="0" err="1" smtClean="0"/>
            <a:t>Overburdened</a:t>
          </a:r>
          <a:r>
            <a:rPr lang="nb-NO" sz="1200" kern="1200" dirty="0" smtClean="0"/>
            <a:t> </a:t>
          </a:r>
          <a:r>
            <a:rPr lang="nb-NO" sz="1200" kern="1200" dirty="0" err="1" smtClean="0"/>
            <a:t>education</a:t>
          </a:r>
          <a:r>
            <a:rPr lang="nb-NO" sz="1200" kern="1200" dirty="0" smtClean="0"/>
            <a:t>/training </a:t>
          </a:r>
          <a:endParaRPr lang="nb-NO" sz="1200" kern="1200" dirty="0"/>
        </a:p>
      </dsp:txBody>
      <dsp:txXfrm rot="-5400000">
        <a:off x="1601343" y="162238"/>
        <a:ext cx="2801759" cy="833183"/>
      </dsp:txXfrm>
    </dsp:sp>
    <dsp:sp modelId="{2177C3F5-1182-4862-84B3-1E1A74A91A94}">
      <dsp:nvSpPr>
        <dsp:cNvPr id="0" name=""/>
        <dsp:cNvSpPr/>
      </dsp:nvSpPr>
      <dsp:spPr>
        <a:xfrm>
          <a:off x="0" y="1748"/>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Drain</a:t>
          </a:r>
          <a:r>
            <a:rPr lang="nb-NO" sz="1800" kern="1200" dirty="0" smtClean="0"/>
            <a:t> </a:t>
          </a:r>
          <a:r>
            <a:rPr lang="nb-NO" sz="1800" kern="1200" dirty="0" err="1" smtClean="0"/>
            <a:t>public</a:t>
          </a:r>
          <a:r>
            <a:rPr lang="nb-NO" sz="1800" kern="1200" dirty="0" smtClean="0"/>
            <a:t> </a:t>
          </a:r>
          <a:r>
            <a:rPr lang="nb-NO" sz="1800" kern="1200" dirty="0" err="1" smtClean="0"/>
            <a:t>budgets</a:t>
          </a:r>
          <a:endParaRPr lang="nb-NO" sz="1800" kern="1200" dirty="0"/>
        </a:p>
      </dsp:txBody>
      <dsp:txXfrm>
        <a:off x="56342" y="58090"/>
        <a:ext cx="1488659" cy="1041478"/>
      </dsp:txXfrm>
    </dsp:sp>
    <dsp:sp modelId="{3009C361-0A72-43B9-BEAF-901246823854}">
      <dsp:nvSpPr>
        <dsp:cNvPr id="0" name=""/>
        <dsp:cNvSpPr/>
      </dsp:nvSpPr>
      <dsp:spPr>
        <a:xfrm rot="5400000">
          <a:off x="2563094" y="367283"/>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smtClean="0"/>
            <a:t>Supply-side </a:t>
          </a:r>
          <a:r>
            <a:rPr lang="nb-NO" sz="1200" kern="1200" dirty="0" err="1" smtClean="0"/>
            <a:t>shocks</a:t>
          </a:r>
          <a:r>
            <a:rPr lang="nb-NO" sz="1200" kern="1200" dirty="0" smtClean="0"/>
            <a:t> in </a:t>
          </a:r>
          <a:r>
            <a:rPr lang="nb-NO" sz="1200" kern="1200" dirty="0" err="1" smtClean="0"/>
            <a:t>labour</a:t>
          </a:r>
          <a:r>
            <a:rPr lang="nb-NO" sz="1200" kern="1200" dirty="0" smtClean="0"/>
            <a:t> </a:t>
          </a:r>
          <a:r>
            <a:rPr lang="nb-NO" sz="1200" kern="1200" dirty="0" err="1" smtClean="0"/>
            <a:t>markets</a:t>
          </a:r>
          <a:endParaRPr lang="nb-NO" sz="1200" kern="1200" dirty="0"/>
        </a:p>
        <a:p>
          <a:pPr marL="114300" lvl="1" indent="-114300" algn="l" defTabSz="533400">
            <a:lnSpc>
              <a:spcPct val="90000"/>
            </a:lnSpc>
            <a:spcBef>
              <a:spcPct val="0"/>
            </a:spcBef>
            <a:spcAft>
              <a:spcPct val="15000"/>
            </a:spcAft>
            <a:buChar char="••"/>
          </a:pPr>
          <a:r>
            <a:rPr lang="nb-NO" sz="1200" kern="1200" dirty="0" err="1" smtClean="0"/>
            <a:t>Low</a:t>
          </a:r>
          <a:r>
            <a:rPr lang="nb-NO" sz="1200" kern="1200" dirty="0" smtClean="0"/>
            <a:t> </a:t>
          </a:r>
          <a:r>
            <a:rPr lang="nb-NO" sz="1200" kern="1200" dirty="0" err="1" smtClean="0"/>
            <a:t>wage</a:t>
          </a:r>
          <a:r>
            <a:rPr lang="nb-NO" sz="1200" kern="1200" dirty="0" smtClean="0"/>
            <a:t> segments, </a:t>
          </a:r>
          <a:r>
            <a:rPr lang="nb-NO" sz="1200" kern="1200" dirty="0" err="1" smtClean="0"/>
            <a:t>working</a:t>
          </a:r>
          <a:r>
            <a:rPr lang="nb-NO" sz="1200" kern="1200" dirty="0" smtClean="0"/>
            <a:t> </a:t>
          </a:r>
          <a:r>
            <a:rPr lang="nb-NO" sz="1200" kern="1200" dirty="0" err="1" smtClean="0"/>
            <a:t>poverty</a:t>
          </a:r>
          <a:endParaRPr lang="nb-NO" sz="1200" kern="1200" dirty="0"/>
        </a:p>
        <a:p>
          <a:pPr marL="114300" lvl="1" indent="-114300" algn="l" defTabSz="533400">
            <a:lnSpc>
              <a:spcPct val="90000"/>
            </a:lnSpc>
            <a:spcBef>
              <a:spcPct val="0"/>
            </a:spcBef>
            <a:spcAft>
              <a:spcPct val="15000"/>
            </a:spcAft>
            <a:buChar char="••"/>
          </a:pPr>
          <a:r>
            <a:rPr lang="nb-NO" sz="1200" kern="1200" dirty="0" smtClean="0"/>
            <a:t>Dual-</a:t>
          </a:r>
          <a:r>
            <a:rPr lang="nb-NO" sz="1200" kern="1200" dirty="0" err="1" smtClean="0"/>
            <a:t>track</a:t>
          </a:r>
          <a:r>
            <a:rPr lang="nb-NO" sz="1200" kern="1200" dirty="0" smtClean="0"/>
            <a:t> </a:t>
          </a:r>
          <a:r>
            <a:rPr lang="nb-NO" sz="1200" kern="1200" dirty="0" err="1" smtClean="0"/>
            <a:t>welfare</a:t>
          </a:r>
          <a:r>
            <a:rPr lang="nb-NO" sz="1200" kern="1200" dirty="0" smtClean="0"/>
            <a:t> </a:t>
          </a:r>
          <a:r>
            <a:rPr lang="nb-NO" sz="1200" kern="1200" dirty="0" err="1" smtClean="0"/>
            <a:t>state</a:t>
          </a:r>
          <a:r>
            <a:rPr lang="nb-NO" sz="1200" kern="1200" dirty="0" smtClean="0"/>
            <a:t> and/ or </a:t>
          </a:r>
          <a:r>
            <a:rPr lang="nb-NO" sz="1200" kern="1200" dirty="0" err="1" smtClean="0"/>
            <a:t>lower</a:t>
          </a:r>
          <a:r>
            <a:rPr lang="nb-NO" sz="1200" kern="1200" dirty="0" smtClean="0"/>
            <a:t> </a:t>
          </a:r>
          <a:r>
            <a:rPr lang="nb-NO" sz="1200" kern="1200" dirty="0" err="1" smtClean="0"/>
            <a:t>benefits</a:t>
          </a:r>
          <a:r>
            <a:rPr lang="nb-NO" sz="1200" kern="1200" dirty="0" smtClean="0"/>
            <a:t> overall</a:t>
          </a:r>
          <a:endParaRPr lang="nb-NO" sz="1200" kern="1200" dirty="0"/>
        </a:p>
      </dsp:txBody>
      <dsp:txXfrm rot="-5400000">
        <a:off x="1601343" y="1374108"/>
        <a:ext cx="2801759" cy="833183"/>
      </dsp:txXfrm>
    </dsp:sp>
    <dsp:sp modelId="{DDD4C009-6BF6-42D8-AC0A-FA468353736F}">
      <dsp:nvSpPr>
        <dsp:cNvPr id="0" name=""/>
        <dsp:cNvSpPr/>
      </dsp:nvSpPr>
      <dsp:spPr>
        <a:xfrm>
          <a:off x="0" y="1213618"/>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Increase</a:t>
          </a:r>
          <a:r>
            <a:rPr lang="nb-NO" sz="1800" kern="1200" dirty="0" smtClean="0"/>
            <a:t> </a:t>
          </a:r>
          <a:r>
            <a:rPr lang="nb-NO" sz="1800" kern="1200" dirty="0" err="1" smtClean="0"/>
            <a:t>inequality</a:t>
          </a:r>
          <a:r>
            <a:rPr lang="nb-NO" sz="1800" kern="1200" dirty="0" smtClean="0"/>
            <a:t> / </a:t>
          </a:r>
          <a:r>
            <a:rPr lang="nb-NO" sz="1800" kern="1200" dirty="0" err="1" smtClean="0"/>
            <a:t>low</a:t>
          </a:r>
          <a:r>
            <a:rPr lang="nb-NO" sz="1800" kern="1200" dirty="0" smtClean="0"/>
            <a:t> </a:t>
          </a:r>
          <a:r>
            <a:rPr lang="nb-NO" sz="1800" kern="1200" dirty="0" err="1" smtClean="0"/>
            <a:t>wage</a:t>
          </a:r>
          <a:r>
            <a:rPr lang="nb-NO" sz="1800" kern="1200" dirty="0" smtClean="0"/>
            <a:t> </a:t>
          </a:r>
          <a:r>
            <a:rPr lang="nb-NO" sz="1800" kern="1200" dirty="0" err="1" smtClean="0"/>
            <a:t>competition</a:t>
          </a:r>
          <a:endParaRPr lang="nb-NO" sz="1800" kern="1200" dirty="0"/>
        </a:p>
      </dsp:txBody>
      <dsp:txXfrm>
        <a:off x="56342" y="1269960"/>
        <a:ext cx="1488659" cy="1041478"/>
      </dsp:txXfrm>
    </dsp:sp>
    <dsp:sp modelId="{CB7661B7-D0CB-45E2-ABDF-1D2123B31006}">
      <dsp:nvSpPr>
        <dsp:cNvPr id="0" name=""/>
        <dsp:cNvSpPr/>
      </dsp:nvSpPr>
      <dsp:spPr>
        <a:xfrm rot="5400000">
          <a:off x="2563094" y="1579154"/>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err="1" smtClean="0"/>
            <a:t>Changes</a:t>
          </a:r>
          <a:r>
            <a:rPr lang="nb-NO" sz="1200" kern="1200" dirty="0" smtClean="0"/>
            <a:t> in </a:t>
          </a:r>
          <a:r>
            <a:rPr lang="nb-NO" sz="1200" kern="1200" dirty="0" err="1" smtClean="0"/>
            <a:t>public</a:t>
          </a:r>
          <a:r>
            <a:rPr lang="nb-NO" sz="1200" kern="1200" dirty="0" smtClean="0"/>
            <a:t> </a:t>
          </a:r>
          <a:r>
            <a:rPr lang="nb-NO" sz="1200" kern="1200" dirty="0" err="1" smtClean="0"/>
            <a:t>perceptions</a:t>
          </a:r>
          <a:endParaRPr lang="nb-NO" sz="1200" kern="1200" dirty="0"/>
        </a:p>
        <a:p>
          <a:pPr marL="114300" lvl="1" indent="-114300" algn="l" defTabSz="533400">
            <a:lnSpc>
              <a:spcPct val="90000"/>
            </a:lnSpc>
            <a:spcBef>
              <a:spcPct val="0"/>
            </a:spcBef>
            <a:spcAft>
              <a:spcPct val="15000"/>
            </a:spcAft>
            <a:buChar char="••"/>
          </a:pPr>
          <a:r>
            <a:rPr lang="nb-NO" sz="1200" kern="1200" dirty="0" err="1" smtClean="0"/>
            <a:t>Social</a:t>
          </a:r>
          <a:r>
            <a:rPr lang="nb-NO" sz="1200" kern="1200" dirty="0" smtClean="0"/>
            <a:t> </a:t>
          </a:r>
          <a:r>
            <a:rPr lang="nb-NO" sz="1200" kern="1200" dirty="0" err="1" smtClean="0"/>
            <a:t>cohesion</a:t>
          </a:r>
          <a:r>
            <a:rPr lang="nb-NO" sz="1200" kern="1200" dirty="0" smtClean="0"/>
            <a:t> and trust </a:t>
          </a:r>
          <a:r>
            <a:rPr lang="nb-NO" sz="1200" kern="1200" dirty="0" err="1" smtClean="0"/>
            <a:t>are</a:t>
          </a:r>
          <a:r>
            <a:rPr lang="nb-NO" sz="1200" kern="1200" dirty="0" smtClean="0"/>
            <a:t> fragile </a:t>
          </a:r>
          <a:r>
            <a:rPr lang="nb-NO" sz="1200" kern="1200" dirty="0" err="1" smtClean="0"/>
            <a:t>entities</a:t>
          </a:r>
          <a:endParaRPr lang="nb-NO" sz="1200" kern="1200" dirty="0"/>
        </a:p>
      </dsp:txBody>
      <dsp:txXfrm rot="-5400000">
        <a:off x="1601343" y="2585979"/>
        <a:ext cx="2801759" cy="833183"/>
      </dsp:txXfrm>
    </dsp:sp>
    <dsp:sp modelId="{A603A01D-849C-4E68-8ED5-36A8D35DFBFE}">
      <dsp:nvSpPr>
        <dsp:cNvPr id="0" name=""/>
        <dsp:cNvSpPr/>
      </dsp:nvSpPr>
      <dsp:spPr>
        <a:xfrm>
          <a:off x="0" y="2425489"/>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Political</a:t>
          </a:r>
          <a:r>
            <a:rPr lang="nb-NO" sz="1800" kern="1200" dirty="0" smtClean="0"/>
            <a:t> </a:t>
          </a:r>
          <a:r>
            <a:rPr lang="nb-NO" sz="1800" kern="1200" dirty="0" err="1" smtClean="0"/>
            <a:t>legitimacy</a:t>
          </a:r>
          <a:endParaRPr lang="nb-NO" sz="1800" kern="1200" dirty="0"/>
        </a:p>
      </dsp:txBody>
      <dsp:txXfrm>
        <a:off x="56342" y="2481831"/>
        <a:ext cx="1488659" cy="10414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BBC4F-F948-4ECB-855A-863CB8E0B2F4}">
      <dsp:nvSpPr>
        <dsp:cNvPr id="0" name=""/>
        <dsp:cNvSpPr/>
      </dsp:nvSpPr>
      <dsp:spPr>
        <a:xfrm rot="5400000">
          <a:off x="2563094" y="-844586"/>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smtClean="0"/>
            <a:t>High </a:t>
          </a:r>
          <a:r>
            <a:rPr lang="nb-NO" sz="1200" kern="1200" dirty="0" err="1" smtClean="0"/>
            <a:t>use</a:t>
          </a:r>
          <a:r>
            <a:rPr lang="nb-NO" sz="1200" kern="1200" dirty="0" smtClean="0"/>
            <a:t> </a:t>
          </a:r>
          <a:r>
            <a:rPr lang="nb-NO" sz="1200" kern="1200" dirty="0" err="1" smtClean="0"/>
            <a:t>of</a:t>
          </a:r>
          <a:r>
            <a:rPr lang="nb-NO" sz="1200" kern="1200" dirty="0" smtClean="0"/>
            <a:t> </a:t>
          </a:r>
          <a:r>
            <a:rPr lang="nb-NO" sz="1200" kern="1200" dirty="0" err="1" smtClean="0"/>
            <a:t>welfare</a:t>
          </a:r>
          <a:r>
            <a:rPr lang="nb-NO" sz="1200" kern="1200" dirty="0" smtClean="0"/>
            <a:t> </a:t>
          </a:r>
          <a:r>
            <a:rPr lang="nb-NO" sz="1200" kern="1200" dirty="0" err="1" smtClean="0"/>
            <a:t>benefits</a:t>
          </a:r>
          <a:endParaRPr lang="nb-NO" sz="1200" kern="1200" dirty="0"/>
        </a:p>
        <a:p>
          <a:pPr marL="114300" lvl="1" indent="-114300" algn="l" defTabSz="533400">
            <a:lnSpc>
              <a:spcPct val="90000"/>
            </a:lnSpc>
            <a:spcBef>
              <a:spcPct val="0"/>
            </a:spcBef>
            <a:spcAft>
              <a:spcPct val="15000"/>
            </a:spcAft>
            <a:buChar char="••"/>
          </a:pPr>
          <a:r>
            <a:rPr lang="nb-NO" sz="1200" kern="1200" dirty="0" smtClean="0"/>
            <a:t>Less </a:t>
          </a:r>
          <a:r>
            <a:rPr lang="nb-NO" sz="1200" kern="1200" dirty="0" err="1" smtClean="0"/>
            <a:t>organised</a:t>
          </a:r>
          <a:r>
            <a:rPr lang="nb-NO" sz="1200" kern="1200" dirty="0" smtClean="0"/>
            <a:t> </a:t>
          </a:r>
          <a:r>
            <a:rPr lang="nb-NO" sz="1200" kern="1200" dirty="0" err="1" smtClean="0"/>
            <a:t>labour</a:t>
          </a:r>
          <a:r>
            <a:rPr lang="nb-NO" sz="1200" kern="1200" dirty="0" smtClean="0"/>
            <a:t> </a:t>
          </a:r>
          <a:r>
            <a:rPr lang="nb-NO" sz="1200" kern="1200" dirty="0" err="1" smtClean="0"/>
            <a:t>market</a:t>
          </a:r>
          <a:r>
            <a:rPr lang="nb-NO" sz="1200" kern="1200" dirty="0" smtClean="0"/>
            <a:t> </a:t>
          </a:r>
          <a:r>
            <a:rPr lang="nb-NO" sz="1200" kern="1200" dirty="0" smtClean="0">
              <a:sym typeface="Wingdings" panose="05000000000000000000" pitchFamily="2" charset="2"/>
            </a:rPr>
            <a:t> </a:t>
          </a:r>
          <a:r>
            <a:rPr lang="nb-NO" sz="1200" kern="1200" dirty="0" err="1" smtClean="0">
              <a:sym typeface="Wingdings" panose="05000000000000000000" pitchFamily="2" charset="2"/>
            </a:rPr>
            <a:t>lower</a:t>
          </a:r>
          <a:r>
            <a:rPr lang="nb-NO" sz="1200" kern="1200" dirty="0" smtClean="0">
              <a:sym typeface="Wingdings" panose="05000000000000000000" pitchFamily="2" charset="2"/>
            </a:rPr>
            <a:t> </a:t>
          </a:r>
          <a:r>
            <a:rPr lang="nb-NO" sz="1200" kern="1200" dirty="0" err="1" smtClean="0">
              <a:sym typeface="Wingdings" panose="05000000000000000000" pitchFamily="2" charset="2"/>
            </a:rPr>
            <a:t>income</a:t>
          </a:r>
          <a:r>
            <a:rPr lang="nb-NO" sz="1200" kern="1200" dirty="0" smtClean="0">
              <a:sym typeface="Wingdings" panose="05000000000000000000" pitchFamily="2" charset="2"/>
            </a:rPr>
            <a:t> from </a:t>
          </a:r>
          <a:r>
            <a:rPr lang="nb-NO" sz="1200" kern="1200" dirty="0" err="1" smtClean="0">
              <a:sym typeface="Wingdings" panose="05000000000000000000" pitchFamily="2" charset="2"/>
            </a:rPr>
            <a:t>taxation</a:t>
          </a:r>
          <a:endParaRPr lang="nb-NO" sz="1200" kern="1200" dirty="0"/>
        </a:p>
        <a:p>
          <a:pPr marL="114300" lvl="1" indent="-114300" algn="l" defTabSz="533400">
            <a:lnSpc>
              <a:spcPct val="90000"/>
            </a:lnSpc>
            <a:spcBef>
              <a:spcPct val="0"/>
            </a:spcBef>
            <a:spcAft>
              <a:spcPct val="15000"/>
            </a:spcAft>
            <a:buChar char="••"/>
          </a:pPr>
          <a:r>
            <a:rPr lang="nb-NO" sz="1200" kern="1200" dirty="0" err="1" smtClean="0"/>
            <a:t>Overburdened</a:t>
          </a:r>
          <a:r>
            <a:rPr lang="nb-NO" sz="1200" kern="1200" dirty="0" smtClean="0"/>
            <a:t> </a:t>
          </a:r>
          <a:r>
            <a:rPr lang="nb-NO" sz="1200" kern="1200" dirty="0" err="1" smtClean="0"/>
            <a:t>education</a:t>
          </a:r>
          <a:r>
            <a:rPr lang="nb-NO" sz="1200" kern="1200" dirty="0" smtClean="0"/>
            <a:t>/training </a:t>
          </a:r>
          <a:endParaRPr lang="nb-NO" sz="1200" kern="1200" dirty="0"/>
        </a:p>
      </dsp:txBody>
      <dsp:txXfrm rot="-5400000">
        <a:off x="1601343" y="162238"/>
        <a:ext cx="2801759" cy="833183"/>
      </dsp:txXfrm>
    </dsp:sp>
    <dsp:sp modelId="{2177C3F5-1182-4862-84B3-1E1A74A91A94}">
      <dsp:nvSpPr>
        <dsp:cNvPr id="0" name=""/>
        <dsp:cNvSpPr/>
      </dsp:nvSpPr>
      <dsp:spPr>
        <a:xfrm>
          <a:off x="0" y="1748"/>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Drain</a:t>
          </a:r>
          <a:r>
            <a:rPr lang="nb-NO" sz="1800" kern="1200" dirty="0" smtClean="0"/>
            <a:t> </a:t>
          </a:r>
          <a:r>
            <a:rPr lang="nb-NO" sz="1800" kern="1200" dirty="0" err="1" smtClean="0"/>
            <a:t>public</a:t>
          </a:r>
          <a:r>
            <a:rPr lang="nb-NO" sz="1800" kern="1200" dirty="0" smtClean="0"/>
            <a:t> </a:t>
          </a:r>
          <a:r>
            <a:rPr lang="nb-NO" sz="1800" kern="1200" dirty="0" err="1" smtClean="0"/>
            <a:t>budgets</a:t>
          </a:r>
          <a:endParaRPr lang="nb-NO" sz="1800" kern="1200" dirty="0"/>
        </a:p>
      </dsp:txBody>
      <dsp:txXfrm>
        <a:off x="56342" y="58090"/>
        <a:ext cx="1488659" cy="1041478"/>
      </dsp:txXfrm>
    </dsp:sp>
    <dsp:sp modelId="{3009C361-0A72-43B9-BEAF-901246823854}">
      <dsp:nvSpPr>
        <dsp:cNvPr id="0" name=""/>
        <dsp:cNvSpPr/>
      </dsp:nvSpPr>
      <dsp:spPr>
        <a:xfrm rot="5400000">
          <a:off x="2563094" y="367283"/>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smtClean="0"/>
            <a:t>Supply-side </a:t>
          </a:r>
          <a:r>
            <a:rPr lang="nb-NO" sz="1200" kern="1200" dirty="0" err="1" smtClean="0"/>
            <a:t>shocks</a:t>
          </a:r>
          <a:r>
            <a:rPr lang="nb-NO" sz="1200" kern="1200" dirty="0" smtClean="0"/>
            <a:t> in </a:t>
          </a:r>
          <a:r>
            <a:rPr lang="nb-NO" sz="1200" kern="1200" dirty="0" err="1" smtClean="0"/>
            <a:t>labour</a:t>
          </a:r>
          <a:r>
            <a:rPr lang="nb-NO" sz="1200" kern="1200" dirty="0" smtClean="0"/>
            <a:t> </a:t>
          </a:r>
          <a:r>
            <a:rPr lang="nb-NO" sz="1200" kern="1200" dirty="0" err="1" smtClean="0"/>
            <a:t>markets</a:t>
          </a:r>
          <a:endParaRPr lang="nb-NO" sz="1200" kern="1200" dirty="0"/>
        </a:p>
        <a:p>
          <a:pPr marL="114300" lvl="1" indent="-114300" algn="l" defTabSz="533400">
            <a:lnSpc>
              <a:spcPct val="90000"/>
            </a:lnSpc>
            <a:spcBef>
              <a:spcPct val="0"/>
            </a:spcBef>
            <a:spcAft>
              <a:spcPct val="15000"/>
            </a:spcAft>
            <a:buChar char="••"/>
          </a:pPr>
          <a:r>
            <a:rPr lang="nb-NO" sz="1200" kern="1200" dirty="0" err="1" smtClean="0"/>
            <a:t>Low</a:t>
          </a:r>
          <a:r>
            <a:rPr lang="nb-NO" sz="1200" kern="1200" dirty="0" smtClean="0"/>
            <a:t> </a:t>
          </a:r>
          <a:r>
            <a:rPr lang="nb-NO" sz="1200" kern="1200" dirty="0" err="1" smtClean="0"/>
            <a:t>wage</a:t>
          </a:r>
          <a:r>
            <a:rPr lang="nb-NO" sz="1200" kern="1200" dirty="0" smtClean="0"/>
            <a:t> segments, </a:t>
          </a:r>
          <a:r>
            <a:rPr lang="nb-NO" sz="1200" kern="1200" dirty="0" err="1" smtClean="0"/>
            <a:t>working</a:t>
          </a:r>
          <a:r>
            <a:rPr lang="nb-NO" sz="1200" kern="1200" dirty="0" smtClean="0"/>
            <a:t> </a:t>
          </a:r>
          <a:r>
            <a:rPr lang="nb-NO" sz="1200" kern="1200" dirty="0" err="1" smtClean="0"/>
            <a:t>poverty</a:t>
          </a:r>
          <a:endParaRPr lang="nb-NO" sz="1200" kern="1200" dirty="0"/>
        </a:p>
        <a:p>
          <a:pPr marL="114300" lvl="1" indent="-114300" algn="l" defTabSz="533400">
            <a:lnSpc>
              <a:spcPct val="90000"/>
            </a:lnSpc>
            <a:spcBef>
              <a:spcPct val="0"/>
            </a:spcBef>
            <a:spcAft>
              <a:spcPct val="15000"/>
            </a:spcAft>
            <a:buChar char="••"/>
          </a:pPr>
          <a:r>
            <a:rPr lang="nb-NO" sz="1200" kern="1200" dirty="0" smtClean="0"/>
            <a:t>Dual-</a:t>
          </a:r>
          <a:r>
            <a:rPr lang="nb-NO" sz="1200" kern="1200" dirty="0" err="1" smtClean="0"/>
            <a:t>track</a:t>
          </a:r>
          <a:r>
            <a:rPr lang="nb-NO" sz="1200" kern="1200" dirty="0" smtClean="0"/>
            <a:t> </a:t>
          </a:r>
          <a:r>
            <a:rPr lang="nb-NO" sz="1200" kern="1200" dirty="0" err="1" smtClean="0"/>
            <a:t>welfare</a:t>
          </a:r>
          <a:r>
            <a:rPr lang="nb-NO" sz="1200" kern="1200" dirty="0" smtClean="0"/>
            <a:t> </a:t>
          </a:r>
          <a:r>
            <a:rPr lang="nb-NO" sz="1200" kern="1200" dirty="0" err="1" smtClean="0"/>
            <a:t>state</a:t>
          </a:r>
          <a:r>
            <a:rPr lang="nb-NO" sz="1200" kern="1200" dirty="0" smtClean="0"/>
            <a:t> and/ or </a:t>
          </a:r>
          <a:r>
            <a:rPr lang="nb-NO" sz="1200" kern="1200" dirty="0" err="1" smtClean="0"/>
            <a:t>lower</a:t>
          </a:r>
          <a:r>
            <a:rPr lang="nb-NO" sz="1200" kern="1200" dirty="0" smtClean="0"/>
            <a:t> </a:t>
          </a:r>
          <a:r>
            <a:rPr lang="nb-NO" sz="1200" kern="1200" dirty="0" err="1" smtClean="0"/>
            <a:t>benefits</a:t>
          </a:r>
          <a:r>
            <a:rPr lang="nb-NO" sz="1200" kern="1200" dirty="0" smtClean="0"/>
            <a:t> overall</a:t>
          </a:r>
          <a:endParaRPr lang="nb-NO" sz="1200" kern="1200" dirty="0"/>
        </a:p>
      </dsp:txBody>
      <dsp:txXfrm rot="-5400000">
        <a:off x="1601343" y="1374108"/>
        <a:ext cx="2801759" cy="833183"/>
      </dsp:txXfrm>
    </dsp:sp>
    <dsp:sp modelId="{DDD4C009-6BF6-42D8-AC0A-FA468353736F}">
      <dsp:nvSpPr>
        <dsp:cNvPr id="0" name=""/>
        <dsp:cNvSpPr/>
      </dsp:nvSpPr>
      <dsp:spPr>
        <a:xfrm>
          <a:off x="0" y="1213618"/>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Increase</a:t>
          </a:r>
          <a:r>
            <a:rPr lang="nb-NO" sz="1800" kern="1200" dirty="0" smtClean="0"/>
            <a:t> </a:t>
          </a:r>
          <a:r>
            <a:rPr lang="nb-NO" sz="1800" kern="1200" dirty="0" err="1" smtClean="0"/>
            <a:t>inequality</a:t>
          </a:r>
          <a:r>
            <a:rPr lang="nb-NO" sz="1800" kern="1200" dirty="0" smtClean="0"/>
            <a:t> / </a:t>
          </a:r>
          <a:r>
            <a:rPr lang="nb-NO" sz="1800" kern="1200" dirty="0" err="1" smtClean="0"/>
            <a:t>low</a:t>
          </a:r>
          <a:r>
            <a:rPr lang="nb-NO" sz="1800" kern="1200" dirty="0" smtClean="0"/>
            <a:t> </a:t>
          </a:r>
          <a:r>
            <a:rPr lang="nb-NO" sz="1800" kern="1200" dirty="0" err="1" smtClean="0"/>
            <a:t>wage</a:t>
          </a:r>
          <a:r>
            <a:rPr lang="nb-NO" sz="1800" kern="1200" dirty="0" smtClean="0"/>
            <a:t> </a:t>
          </a:r>
          <a:r>
            <a:rPr lang="nb-NO" sz="1800" kern="1200" dirty="0" err="1" smtClean="0"/>
            <a:t>competition</a:t>
          </a:r>
          <a:endParaRPr lang="nb-NO" sz="1800" kern="1200" dirty="0"/>
        </a:p>
      </dsp:txBody>
      <dsp:txXfrm>
        <a:off x="56342" y="1269960"/>
        <a:ext cx="1488659" cy="1041478"/>
      </dsp:txXfrm>
    </dsp:sp>
    <dsp:sp modelId="{CB7661B7-D0CB-45E2-ABDF-1D2123B31006}">
      <dsp:nvSpPr>
        <dsp:cNvPr id="0" name=""/>
        <dsp:cNvSpPr/>
      </dsp:nvSpPr>
      <dsp:spPr>
        <a:xfrm rot="5400000">
          <a:off x="2563094" y="1579154"/>
          <a:ext cx="923329" cy="2846832"/>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nb-NO" sz="1200" kern="1200" dirty="0" err="1" smtClean="0"/>
            <a:t>Changes</a:t>
          </a:r>
          <a:r>
            <a:rPr lang="nb-NO" sz="1200" kern="1200" dirty="0" smtClean="0"/>
            <a:t> in </a:t>
          </a:r>
          <a:r>
            <a:rPr lang="nb-NO" sz="1200" kern="1200" dirty="0" err="1" smtClean="0"/>
            <a:t>public</a:t>
          </a:r>
          <a:r>
            <a:rPr lang="nb-NO" sz="1200" kern="1200" dirty="0" smtClean="0"/>
            <a:t> </a:t>
          </a:r>
          <a:r>
            <a:rPr lang="nb-NO" sz="1200" kern="1200" dirty="0" err="1" smtClean="0"/>
            <a:t>perceptions</a:t>
          </a:r>
          <a:endParaRPr lang="nb-NO" sz="1200" kern="1200" dirty="0"/>
        </a:p>
        <a:p>
          <a:pPr marL="114300" lvl="1" indent="-114300" algn="l" defTabSz="533400">
            <a:lnSpc>
              <a:spcPct val="90000"/>
            </a:lnSpc>
            <a:spcBef>
              <a:spcPct val="0"/>
            </a:spcBef>
            <a:spcAft>
              <a:spcPct val="15000"/>
            </a:spcAft>
            <a:buChar char="••"/>
          </a:pPr>
          <a:r>
            <a:rPr lang="nb-NO" sz="1200" kern="1200" dirty="0" err="1" smtClean="0"/>
            <a:t>Social</a:t>
          </a:r>
          <a:r>
            <a:rPr lang="nb-NO" sz="1200" kern="1200" dirty="0" smtClean="0"/>
            <a:t> </a:t>
          </a:r>
          <a:r>
            <a:rPr lang="nb-NO" sz="1200" kern="1200" dirty="0" err="1" smtClean="0"/>
            <a:t>cohesion</a:t>
          </a:r>
          <a:r>
            <a:rPr lang="nb-NO" sz="1200" kern="1200" dirty="0" smtClean="0"/>
            <a:t> and trust </a:t>
          </a:r>
          <a:r>
            <a:rPr lang="nb-NO" sz="1200" kern="1200" dirty="0" err="1" smtClean="0"/>
            <a:t>are</a:t>
          </a:r>
          <a:r>
            <a:rPr lang="nb-NO" sz="1200" kern="1200" dirty="0" smtClean="0"/>
            <a:t> fragile </a:t>
          </a:r>
          <a:r>
            <a:rPr lang="nb-NO" sz="1200" kern="1200" dirty="0" err="1" smtClean="0"/>
            <a:t>entities</a:t>
          </a:r>
          <a:endParaRPr lang="nb-NO" sz="1200" kern="1200" dirty="0"/>
        </a:p>
      </dsp:txBody>
      <dsp:txXfrm rot="-5400000">
        <a:off x="1601343" y="2585979"/>
        <a:ext cx="2801759" cy="833183"/>
      </dsp:txXfrm>
    </dsp:sp>
    <dsp:sp modelId="{A603A01D-849C-4E68-8ED5-36A8D35DFBFE}">
      <dsp:nvSpPr>
        <dsp:cNvPr id="0" name=""/>
        <dsp:cNvSpPr/>
      </dsp:nvSpPr>
      <dsp:spPr>
        <a:xfrm>
          <a:off x="0" y="2425489"/>
          <a:ext cx="1601343" cy="1154162"/>
        </a:xfrm>
        <a:prstGeom prst="roundRect">
          <a:avLst/>
        </a:prstGeom>
        <a:solidFill>
          <a:schemeClr val="accent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nb-NO" sz="1800" kern="1200" dirty="0" err="1" smtClean="0"/>
            <a:t>Political</a:t>
          </a:r>
          <a:r>
            <a:rPr lang="nb-NO" sz="1800" kern="1200" dirty="0" smtClean="0"/>
            <a:t> </a:t>
          </a:r>
          <a:r>
            <a:rPr lang="nb-NO" sz="1800" kern="1200" dirty="0" err="1" smtClean="0"/>
            <a:t>legitimacy</a:t>
          </a:r>
          <a:endParaRPr lang="nb-NO" sz="1800" kern="1200" dirty="0"/>
        </a:p>
      </dsp:txBody>
      <dsp:txXfrm>
        <a:off x="56342" y="2481831"/>
        <a:ext cx="1488659" cy="1041478"/>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84744-B030-43BC-AFC2-0EA379732671}" type="datetimeFigureOut">
              <a:rPr lang="nb-NO" smtClean="0"/>
              <a:t>02.01.2019</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92F66-4E91-4A3F-824A-E5DB2001E526}" type="slidenum">
              <a:rPr lang="nb-NO" smtClean="0"/>
              <a:t>‹#›</a:t>
            </a:fld>
            <a:endParaRPr lang="nb-NO"/>
          </a:p>
        </p:txBody>
      </p:sp>
    </p:spTree>
    <p:extLst>
      <p:ext uri="{BB962C8B-B14F-4D97-AF65-F5344CB8AC3E}">
        <p14:creationId xmlns:p14="http://schemas.microsoft.com/office/powerpoint/2010/main" val="2200650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a:t>
            </a:fld>
            <a:endParaRPr lang="nb-NO"/>
          </a:p>
        </p:txBody>
      </p:sp>
    </p:spTree>
    <p:extLst>
      <p:ext uri="{BB962C8B-B14F-4D97-AF65-F5344CB8AC3E}">
        <p14:creationId xmlns:p14="http://schemas.microsoft.com/office/powerpoint/2010/main" val="704505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2C92F66-4E91-4A3F-824A-E5DB2001E526}" type="slidenum">
              <a:rPr lang="nb-NO" smtClean="0"/>
              <a:t>10</a:t>
            </a:fld>
            <a:endParaRPr lang="nb-NO"/>
          </a:p>
        </p:txBody>
      </p:sp>
    </p:spTree>
    <p:extLst>
      <p:ext uri="{BB962C8B-B14F-4D97-AF65-F5344CB8AC3E}">
        <p14:creationId xmlns:p14="http://schemas.microsoft.com/office/powerpoint/2010/main" val="1925371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sz="1200" b="1" kern="1200" dirty="0" smtClean="0">
                <a:solidFill>
                  <a:schemeClr val="tx1"/>
                </a:solidFill>
                <a:effectLst/>
                <a:latin typeface="+mn-lt"/>
                <a:ea typeface="+mn-ea"/>
                <a:cs typeface="+mn-cs"/>
              </a:rPr>
              <a:t>“problem</a:t>
            </a:r>
            <a:r>
              <a:rPr lang="en-GB" sz="1200" kern="1200" dirty="0" smtClean="0">
                <a:solidFill>
                  <a:schemeClr val="tx1"/>
                </a:solidFill>
                <a:effectLst/>
                <a:latin typeface="+mn-lt"/>
                <a:ea typeface="+mn-ea"/>
                <a:cs typeface="+mn-cs"/>
              </a:rPr>
              <a:t>”: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labour market can be difficult for workers with low productivity, and for workers whose productivity is yet unknown.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compressed wage structure, even the lowest wages are comparatively high.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Economists argue that this has been a driving force for </a:t>
            </a:r>
            <a:r>
              <a:rPr lang="en-GB" sz="1200" kern="1200" dirty="0" err="1" smtClean="0">
                <a:solidFill>
                  <a:schemeClr val="tx1"/>
                </a:solidFill>
                <a:effectLst/>
                <a:latin typeface="+mn-lt"/>
                <a:ea typeface="+mn-ea"/>
                <a:cs typeface="+mn-cs"/>
              </a:rPr>
              <a:t>automatisation</a:t>
            </a:r>
            <a:r>
              <a:rPr lang="en-GB" sz="1200" kern="1200" dirty="0" smtClean="0">
                <a:solidFill>
                  <a:schemeClr val="tx1"/>
                </a:solidFill>
                <a:effectLst/>
                <a:latin typeface="+mn-lt"/>
                <a:ea typeface="+mn-ea"/>
                <a:cs typeface="+mn-cs"/>
              </a:rPr>
              <a:t>: the more expensive manual labour is, the higher the incentive to replace workers with robots.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Over time, this leads to the erosion of jobs that are available for low-skilled workers.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This labour market is supplemented by a generous welfare state,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residence-based and largely universal social rights.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rapid access to welfare arrangements, so few immigrants are excluded, and benefits are also paid at a comparatively high level.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perverse incentives:</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 So the Nordic model is premised on high employment rates, but it also has features that make high employment rates among humanitarian migrants particularly difficult. This can be seen as a paradox. </a:t>
            </a:r>
            <a:endParaRPr lang="nb-NO" sz="1200" kern="1200" dirty="0" smtClean="0">
              <a:solidFill>
                <a:schemeClr val="tx1"/>
              </a:solidFill>
              <a:effectLst/>
              <a:latin typeface="+mn-lt"/>
              <a:ea typeface="+mn-ea"/>
              <a:cs typeface="+mn-cs"/>
            </a:endParaRPr>
          </a:p>
          <a:p>
            <a:pPr marL="0" indent="0">
              <a:buFont typeface="Arial" panose="020B0604020202020204" pitchFamily="34" charset="0"/>
              <a:buNone/>
            </a:pPr>
            <a:r>
              <a:rPr lang="en-GB" sz="1200" b="1" kern="1200" dirty="0" smtClean="0">
                <a:solidFill>
                  <a:schemeClr val="tx1"/>
                </a:solidFill>
                <a:effectLst/>
                <a:latin typeface="+mn-lt"/>
                <a:ea typeface="+mn-ea"/>
                <a:cs typeface="+mn-cs"/>
              </a:rPr>
              <a:t>On the plus side</a:t>
            </a:r>
            <a:r>
              <a:rPr lang="en-GB" sz="1200" kern="1200" dirty="0" smtClean="0">
                <a:solidFill>
                  <a:schemeClr val="tx1"/>
                </a:solidFill>
                <a:effectLst/>
                <a:latin typeface="+mn-lt"/>
                <a:ea typeface="+mn-ea"/>
                <a:cs typeface="+mn-cs"/>
              </a:rPr>
              <a:t>,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strong traditions for institutionalised qualification and activation work.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considerable skills in meeting potential workers who appear to be a long way from the labour market, and to work with them to improve both qualifications and motivation.</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This is institutionalised, for instance, in the integration program for refugees and their families.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Also, the Nordic countries have traditions for integrating newcomers through inclusion in institutions: to grant them social rights and the right to democratic representation, and to include them in the institutions of redistribution.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combination of “high low wages” and generous social benefits imply that there are practically no working poor and limited social exclusion. At its best, this will promote a sense of social cohesion that includes all residents. These must be regarded as strengths of the Scandinavian model. </a:t>
            </a:r>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11</a:t>
            </a:fld>
            <a:endParaRPr lang="nb-NO"/>
          </a:p>
        </p:txBody>
      </p:sp>
    </p:spTree>
    <p:extLst>
      <p:ext uri="{BB962C8B-B14F-4D97-AF65-F5344CB8AC3E}">
        <p14:creationId xmlns:p14="http://schemas.microsoft.com/office/powerpoint/2010/main" val="2158687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We start from the assumption that these features of the Nordic welfare states are interlinked.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generous welfare state is possible because the labour market is efficient, and because both employers and employees accept that they have to provide funding for redistributive measures and public services through taxation.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high social benefits provide workers with an alternative income, which strengthens their negotiating position.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At the same time, the high low wages make high minimum benefits possible, because even a low-paying job will provide a better income than the minimum benefit.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security offered by social benefits promotes flexibility in the labour market – the so-called </a:t>
            </a:r>
            <a:r>
              <a:rPr lang="en-GB" sz="1200" b="1" kern="1200" dirty="0" err="1" smtClean="0">
                <a:solidFill>
                  <a:schemeClr val="tx1"/>
                </a:solidFill>
                <a:effectLst/>
                <a:latin typeface="+mn-lt"/>
                <a:ea typeface="+mn-ea"/>
                <a:cs typeface="+mn-cs"/>
              </a:rPr>
              <a:t>flexicurity</a:t>
            </a:r>
            <a:r>
              <a:rPr lang="en-GB" sz="1200" kern="1200" dirty="0" smtClean="0">
                <a:solidFill>
                  <a:schemeClr val="tx1"/>
                </a:solidFill>
                <a:effectLst/>
                <a:latin typeface="+mn-lt"/>
                <a:ea typeface="+mn-ea"/>
                <a:cs typeface="+mn-cs"/>
              </a:rPr>
              <a:t> model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comprehensive education and training services provide the skills-intensive labour market with the skilled labour it needs.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limits to the Nordic countries’ absorption capacity is reached, we suggest, if institutions in any of these three arenas are seriously pressured because of high immigration.. </a:t>
            </a: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12</a:t>
            </a:fld>
            <a:endParaRPr lang="nb-NO"/>
          </a:p>
        </p:txBody>
      </p:sp>
    </p:spTree>
    <p:extLst>
      <p:ext uri="{BB962C8B-B14F-4D97-AF65-F5344CB8AC3E}">
        <p14:creationId xmlns:p14="http://schemas.microsoft.com/office/powerpoint/2010/main" val="69529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 </a:t>
            </a:r>
            <a:endParaRPr lang="nb-NO"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Adding to this comes the political sustainability of the model, that is, the extent to which the population supports the model in its various aspects. </a:t>
            </a:r>
          </a:p>
          <a:p>
            <a:r>
              <a:rPr lang="en-GB" sz="1200" kern="1200" dirty="0" smtClean="0">
                <a:solidFill>
                  <a:schemeClr val="tx1"/>
                </a:solidFill>
                <a:effectLst/>
                <a:latin typeface="+mn-lt"/>
                <a:ea typeface="+mn-ea"/>
                <a:cs typeface="+mn-cs"/>
              </a:rPr>
              <a:t>As Grete just said, institutional ability and political willingness are </a:t>
            </a:r>
            <a:r>
              <a:rPr lang="en-GB" sz="1200" b="1" kern="1200" dirty="0" smtClean="0">
                <a:solidFill>
                  <a:schemeClr val="tx1"/>
                </a:solidFill>
                <a:effectLst/>
                <a:latin typeface="+mn-lt"/>
                <a:ea typeface="+mn-ea"/>
                <a:cs typeface="+mn-cs"/>
              </a:rPr>
              <a:t>related, but not necessarily in tune</a:t>
            </a:r>
            <a:r>
              <a:rPr lang="en-GB" sz="1200" kern="1200" dirty="0" smtClean="0">
                <a:solidFill>
                  <a:schemeClr val="tx1"/>
                </a:solidFill>
                <a:effectLst/>
                <a:latin typeface="+mn-lt"/>
                <a:ea typeface="+mn-ea"/>
                <a:cs typeface="+mn-cs"/>
              </a:rPr>
              <a:t>.</a:t>
            </a:r>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13</a:t>
            </a:fld>
            <a:endParaRPr lang="nb-NO"/>
          </a:p>
        </p:txBody>
      </p:sp>
    </p:spTree>
    <p:extLst>
      <p:ext uri="{BB962C8B-B14F-4D97-AF65-F5344CB8AC3E}">
        <p14:creationId xmlns:p14="http://schemas.microsoft.com/office/powerpoint/2010/main" val="2870048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14</a:t>
            </a:fld>
            <a:endParaRPr lang="nb-NO"/>
          </a:p>
        </p:txBody>
      </p:sp>
    </p:spTree>
    <p:extLst>
      <p:ext uri="{BB962C8B-B14F-4D97-AF65-F5344CB8AC3E}">
        <p14:creationId xmlns:p14="http://schemas.microsoft.com/office/powerpoint/2010/main" val="5264047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sz="1200" kern="1200" dirty="0" smtClean="0">
                <a:solidFill>
                  <a:schemeClr val="tx1"/>
                </a:solidFill>
                <a:effectLst/>
                <a:latin typeface="+mn-lt"/>
                <a:ea typeface="+mn-ea"/>
                <a:cs typeface="+mn-cs"/>
              </a:rPr>
              <a:t>With humanitarian migrants, challenges are different. The main issue with regard to this group is the low level of employment. </a:t>
            </a:r>
          </a:p>
          <a:p>
            <a:r>
              <a:rPr lang="en-GB" sz="1200" kern="1200" dirty="0" smtClean="0">
                <a:solidFill>
                  <a:schemeClr val="tx1"/>
                </a:solidFill>
                <a:effectLst/>
                <a:latin typeface="+mn-lt"/>
                <a:ea typeface="+mn-ea"/>
                <a:cs typeface="+mn-cs"/>
              </a:rPr>
              <a:t>We were already concerned for the growing proportion of old age pensioners, working Europeans also have to provide for a large and growing group of non-working immigrants from countries in Asia and Africa. The persistently low employment rates for humanitarian migrants in the Nordic countries challenges the financial sustainability of the welfare states directly. </a:t>
            </a:r>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15</a:t>
            </a:fld>
            <a:endParaRPr lang="nb-NO"/>
          </a:p>
        </p:txBody>
      </p:sp>
    </p:spTree>
    <p:extLst>
      <p:ext uri="{BB962C8B-B14F-4D97-AF65-F5344CB8AC3E}">
        <p14:creationId xmlns:p14="http://schemas.microsoft.com/office/powerpoint/2010/main" val="3946246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 large part of the challenge is that labour migrants and humanitarian migrants compete for the same jobs. For this reason alone, high levels of labour migration makes the inclusion of refugees more difficult.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Also, the accessibility of EU labour by and large satisfies the extra labour demand in the Scandinavian economies, thus in practice reduces the attractiveness of opening other legal channels for immigration from the global South. </a:t>
            </a:r>
            <a:endParaRPr lang="nb-NO"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16</a:t>
            </a:fld>
            <a:endParaRPr lang="nb-NO"/>
          </a:p>
        </p:txBody>
      </p:sp>
    </p:spTree>
    <p:extLst>
      <p:ext uri="{BB962C8B-B14F-4D97-AF65-F5344CB8AC3E}">
        <p14:creationId xmlns:p14="http://schemas.microsoft.com/office/powerpoint/2010/main" val="757634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Nordic countries are characterised by skills-intensive labour markets.</a:t>
            </a:r>
            <a:r>
              <a:rPr lang="en-GB" sz="1200" kern="1200" baseline="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Immigrants from 3</a:t>
            </a:r>
            <a:r>
              <a:rPr lang="en-GB" sz="1200" kern="1200" baseline="30000" dirty="0" smtClean="0">
                <a:solidFill>
                  <a:schemeClr val="tx1"/>
                </a:solidFill>
                <a:effectLst/>
                <a:latin typeface="+mn-lt"/>
                <a:ea typeface="+mn-ea"/>
                <a:cs typeface="+mn-cs"/>
              </a:rPr>
              <a:t>rd</a:t>
            </a:r>
            <a:r>
              <a:rPr lang="en-GB" sz="1200" kern="1200" dirty="0" smtClean="0">
                <a:solidFill>
                  <a:schemeClr val="tx1"/>
                </a:solidFill>
                <a:effectLst/>
                <a:latin typeface="+mn-lt"/>
                <a:ea typeface="+mn-ea"/>
                <a:cs typeface="+mn-cs"/>
              </a:rPr>
              <a:t> countries typically lack the skills that are in demand in Nordic labour markets, and when many such immigrants arrive at the same time, the system faces considerable challenges.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Only to assemble a critical mass of skilled teachers and instructors can prove impossible. </a:t>
            </a:r>
          </a:p>
          <a:p>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17</a:t>
            </a:fld>
            <a:endParaRPr lang="nb-NO"/>
          </a:p>
        </p:txBody>
      </p:sp>
    </p:spTree>
    <p:extLst>
      <p:ext uri="{BB962C8B-B14F-4D97-AF65-F5344CB8AC3E}">
        <p14:creationId xmlns:p14="http://schemas.microsoft.com/office/powerpoint/2010/main" val="2235684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sz="1200" kern="1200" dirty="0" smtClean="0">
                <a:solidFill>
                  <a:schemeClr val="tx1"/>
                </a:solidFill>
                <a:effectLst/>
                <a:latin typeface="+mn-lt"/>
                <a:ea typeface="+mn-ea"/>
                <a:cs typeface="+mn-cs"/>
              </a:rPr>
              <a:t>Interestingly, there is some evidence to suggest that the idea of benefit export creates more resistance than the benefit receipt among resident immigrants.</a:t>
            </a:r>
            <a:r>
              <a:rPr lang="en-GB" sz="1200" kern="1200" baseline="0" dirty="0" smtClean="0">
                <a:solidFill>
                  <a:schemeClr val="tx1"/>
                </a:solidFill>
                <a:effectLst/>
                <a:latin typeface="+mn-lt"/>
                <a:ea typeface="+mn-ea"/>
                <a:cs typeface="+mn-cs"/>
              </a:rPr>
              <a:t> There is a Norwegian study which indicates that informants who were invited to think about the export of family benefits to children who live abroad, were less willing to increase benefits than informants who were invited to think about benefit receipt among newly arrived refugees. </a:t>
            </a:r>
            <a:r>
              <a:rPr lang="en-GB" sz="1200" kern="1200" dirty="0" smtClean="0">
                <a:solidFill>
                  <a:schemeClr val="tx1"/>
                </a:solidFill>
                <a:effectLst/>
                <a:latin typeface="+mn-lt"/>
                <a:ea typeface="+mn-ea"/>
                <a:cs typeface="+mn-cs"/>
              </a:rPr>
              <a:t> This reminds us</a:t>
            </a:r>
            <a:r>
              <a:rPr lang="en-GB" sz="1200" kern="1200" baseline="0" dirty="0" smtClean="0">
                <a:solidFill>
                  <a:schemeClr val="tx1"/>
                </a:solidFill>
                <a:effectLst/>
                <a:latin typeface="+mn-lt"/>
                <a:ea typeface="+mn-ea"/>
                <a:cs typeface="+mn-cs"/>
              </a:rPr>
              <a:t> that EU migration is also a political challenge. </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52C92F66-4E91-4A3F-824A-E5DB2001E526}" type="slidenum">
              <a:rPr lang="nb-NO" smtClean="0"/>
              <a:t>18</a:t>
            </a:fld>
            <a:endParaRPr lang="nb-NO"/>
          </a:p>
        </p:txBody>
      </p:sp>
    </p:spTree>
    <p:extLst>
      <p:ext uri="{BB962C8B-B14F-4D97-AF65-F5344CB8AC3E}">
        <p14:creationId xmlns:p14="http://schemas.microsoft.com/office/powerpoint/2010/main" val="29101265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high influx of low-skilled migrants over time will, in all likelihood, require </a:t>
            </a:r>
            <a:r>
              <a:rPr lang="en-GB" sz="1200" b="1" kern="1200" dirty="0" smtClean="0">
                <a:solidFill>
                  <a:schemeClr val="tx1"/>
                </a:solidFill>
                <a:effectLst/>
                <a:latin typeface="+mn-lt"/>
                <a:ea typeface="+mn-ea"/>
                <a:cs typeface="+mn-cs"/>
              </a:rPr>
              <a:t>reforms</a:t>
            </a:r>
            <a:r>
              <a:rPr lang="en-GB" sz="1200" kern="1200" baseline="0" dirty="0" smtClean="0">
                <a:solidFill>
                  <a:schemeClr val="tx1"/>
                </a:solidFill>
                <a:effectLst/>
                <a:latin typeface="+mn-lt"/>
                <a:ea typeface="+mn-ea"/>
                <a:cs typeface="+mn-cs"/>
              </a:rPr>
              <a:t> of</a:t>
            </a:r>
            <a:r>
              <a:rPr lang="en-GB" sz="1200" kern="1200" dirty="0" smtClean="0">
                <a:solidFill>
                  <a:schemeClr val="tx1"/>
                </a:solidFill>
                <a:effectLst/>
                <a:latin typeface="+mn-lt"/>
                <a:ea typeface="+mn-ea"/>
                <a:cs typeface="+mn-cs"/>
              </a:rPr>
              <a:t> the generous Nordic welfare states.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Taxes</a:t>
            </a:r>
            <a:r>
              <a:rPr lang="en-GB" sz="1200" kern="1200" dirty="0" smtClean="0">
                <a:solidFill>
                  <a:schemeClr val="tx1"/>
                </a:solidFill>
                <a:effectLst/>
                <a:latin typeface="+mn-lt"/>
                <a:ea typeface="+mn-ea"/>
                <a:cs typeface="+mn-cs"/>
              </a:rPr>
              <a:t> can be raised, and probably will be, but there is a limit to how high taxes can be before they trigger a backlash.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Notoriously, </a:t>
            </a:r>
            <a:r>
              <a:rPr lang="en-GB" sz="1200" b="1" kern="1200" dirty="0" smtClean="0">
                <a:solidFill>
                  <a:schemeClr val="tx1"/>
                </a:solidFill>
                <a:effectLst/>
                <a:latin typeface="+mn-lt"/>
                <a:ea typeface="+mn-ea"/>
                <a:cs typeface="+mn-cs"/>
              </a:rPr>
              <a:t>Denmark</a:t>
            </a:r>
            <a:r>
              <a:rPr lang="en-GB" sz="1200" kern="1200" dirty="0" smtClean="0">
                <a:solidFill>
                  <a:schemeClr val="tx1"/>
                </a:solidFill>
                <a:effectLst/>
                <a:latin typeface="+mn-lt"/>
                <a:ea typeface="+mn-ea"/>
                <a:cs typeface="+mn-cs"/>
              </a:rPr>
              <a:t> has introduced </a:t>
            </a:r>
            <a:r>
              <a:rPr lang="en-GB" sz="1200" b="1" kern="1200" dirty="0" smtClean="0">
                <a:solidFill>
                  <a:schemeClr val="tx1"/>
                </a:solidFill>
                <a:effectLst/>
                <a:latin typeface="+mn-lt"/>
                <a:ea typeface="+mn-ea"/>
                <a:cs typeface="+mn-cs"/>
              </a:rPr>
              <a:t>residence criteria</a:t>
            </a:r>
            <a:r>
              <a:rPr lang="en-GB" sz="1200" kern="1200" dirty="0" smtClean="0">
                <a:solidFill>
                  <a:schemeClr val="tx1"/>
                </a:solidFill>
                <a:effectLst/>
                <a:latin typeface="+mn-lt"/>
                <a:ea typeface="+mn-ea"/>
                <a:cs typeface="+mn-cs"/>
              </a:rPr>
              <a:t> in several social benefits, including the traditionally universal child benefit and the last-resort benefit social assistance. In order to receive the full amount of these benefits, the recipient must have resided in Denmark for more than a minimum period.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Norway recently did something similar with the cash-for-care allowance, which is payable to parents with children between one and two years who do not use publicly sponsored child-care. Since 2017, this benefit is only payable to families where both parents have resided in Norway for five years of more prior to the claim.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current government has also explored the idea of </a:t>
            </a:r>
            <a:r>
              <a:rPr lang="en-GB" sz="1200" b="1" kern="1200" dirty="0" smtClean="0">
                <a:solidFill>
                  <a:schemeClr val="tx1"/>
                </a:solidFill>
                <a:effectLst/>
                <a:latin typeface="+mn-lt"/>
                <a:ea typeface="+mn-ea"/>
                <a:cs typeface="+mn-cs"/>
              </a:rPr>
              <a:t>indexing</a:t>
            </a:r>
            <a:r>
              <a:rPr lang="en-GB" sz="1200" kern="1200" dirty="0" smtClean="0">
                <a:solidFill>
                  <a:schemeClr val="tx1"/>
                </a:solidFill>
                <a:effectLst/>
                <a:latin typeface="+mn-lt"/>
                <a:ea typeface="+mn-ea"/>
                <a:cs typeface="+mn-cs"/>
              </a:rPr>
              <a:t> benefits that are paid to recipients in countries with lower living costs, but put the issue aside after receiving a firm no from the EFTA court.</a:t>
            </a:r>
            <a:r>
              <a:rPr lang="en-GB" sz="1200" kern="1200" baseline="0" dirty="0" smtClean="0">
                <a:solidFill>
                  <a:schemeClr val="tx1"/>
                </a:solidFill>
                <a:effectLst/>
                <a:latin typeface="+mn-lt"/>
                <a:ea typeface="+mn-ea"/>
                <a:cs typeface="+mn-cs"/>
              </a:rPr>
              <a:t> Still, variations of this two-track strategy appear popular in many political circles. </a:t>
            </a:r>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19</a:t>
            </a:fld>
            <a:endParaRPr lang="nb-NO"/>
          </a:p>
        </p:txBody>
      </p:sp>
    </p:spTree>
    <p:extLst>
      <p:ext uri="{BB962C8B-B14F-4D97-AF65-F5344CB8AC3E}">
        <p14:creationId xmlns:p14="http://schemas.microsoft.com/office/powerpoint/2010/main" val="1809625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2</a:t>
            </a:fld>
            <a:endParaRPr lang="nb-NO"/>
          </a:p>
        </p:txBody>
      </p:sp>
    </p:spTree>
    <p:extLst>
      <p:ext uri="{BB962C8B-B14F-4D97-AF65-F5344CB8AC3E}">
        <p14:creationId xmlns:p14="http://schemas.microsoft.com/office/powerpoint/2010/main" val="25542762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This duality of the model – representing both a problem and a comparative advantage - is reflected by the fact that many descendants of immigrants are successful in important areas of society, like education and the labour market.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 addition, studies (from Norway) indicate that descendants of immigrants largely adapt to a range of the majority’s norms and values.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key institutions of the model appear to form a good basis for integration of both children who arrive when they are very young and the descendants of immigrants.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major challenge is the AC of the first generation – which is also by far the most numerous category.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standard of living of immigrants must increase to the Norwegian level relatively quickly; the authorities and society is in a hurry.</a:t>
            </a: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20</a:t>
            </a:fld>
            <a:endParaRPr lang="nb-NO"/>
          </a:p>
        </p:txBody>
      </p:sp>
    </p:spTree>
    <p:extLst>
      <p:ext uri="{BB962C8B-B14F-4D97-AF65-F5344CB8AC3E}">
        <p14:creationId xmlns:p14="http://schemas.microsoft.com/office/powerpoint/2010/main" val="674253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2C92F66-4E91-4A3F-824A-E5DB2001E526}" type="slidenum">
              <a:rPr lang="nb-NO" smtClean="0"/>
              <a:t>3</a:t>
            </a:fld>
            <a:endParaRPr lang="nb-NO"/>
          </a:p>
        </p:txBody>
      </p:sp>
    </p:spTree>
    <p:extLst>
      <p:ext uri="{BB962C8B-B14F-4D97-AF65-F5344CB8AC3E}">
        <p14:creationId xmlns:p14="http://schemas.microsoft.com/office/powerpoint/2010/main" val="2365686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2C92F66-4E91-4A3F-824A-E5DB2001E526}" type="slidenum">
              <a:rPr lang="nb-NO" smtClean="0"/>
              <a:t>4</a:t>
            </a:fld>
            <a:endParaRPr lang="nb-NO"/>
          </a:p>
        </p:txBody>
      </p:sp>
    </p:spTree>
    <p:extLst>
      <p:ext uri="{BB962C8B-B14F-4D97-AF65-F5344CB8AC3E}">
        <p14:creationId xmlns:p14="http://schemas.microsoft.com/office/powerpoint/2010/main" val="2848515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2C92F66-4E91-4A3F-824A-E5DB2001E526}" type="slidenum">
              <a:rPr lang="nb-NO" smtClean="0"/>
              <a:t>5</a:t>
            </a:fld>
            <a:endParaRPr lang="nb-NO"/>
          </a:p>
        </p:txBody>
      </p:sp>
    </p:spTree>
    <p:extLst>
      <p:ext uri="{BB962C8B-B14F-4D97-AF65-F5344CB8AC3E}">
        <p14:creationId xmlns:p14="http://schemas.microsoft.com/office/powerpoint/2010/main" val="4221878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2C92F66-4E91-4A3F-824A-E5DB2001E526}" type="slidenum">
              <a:rPr lang="nb-NO" smtClean="0"/>
              <a:t>6</a:t>
            </a:fld>
            <a:endParaRPr lang="nb-NO"/>
          </a:p>
        </p:txBody>
      </p:sp>
    </p:spTree>
    <p:extLst>
      <p:ext uri="{BB962C8B-B14F-4D97-AF65-F5344CB8AC3E}">
        <p14:creationId xmlns:p14="http://schemas.microsoft.com/office/powerpoint/2010/main" val="1655909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2C92F66-4E91-4A3F-824A-E5DB2001E526}" type="slidenum">
              <a:rPr lang="nb-NO" smtClean="0"/>
              <a:t>7</a:t>
            </a:fld>
            <a:endParaRPr lang="nb-NO"/>
          </a:p>
        </p:txBody>
      </p:sp>
    </p:spTree>
    <p:extLst>
      <p:ext uri="{BB962C8B-B14F-4D97-AF65-F5344CB8AC3E}">
        <p14:creationId xmlns:p14="http://schemas.microsoft.com/office/powerpoint/2010/main" val="1684920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2C92F66-4E91-4A3F-824A-E5DB2001E526}" type="slidenum">
              <a:rPr lang="nb-NO" smtClean="0"/>
              <a:t>8</a:t>
            </a:fld>
            <a:endParaRPr lang="nb-NO"/>
          </a:p>
        </p:txBody>
      </p:sp>
    </p:spTree>
    <p:extLst>
      <p:ext uri="{BB962C8B-B14F-4D97-AF65-F5344CB8AC3E}">
        <p14:creationId xmlns:p14="http://schemas.microsoft.com/office/powerpoint/2010/main" val="1466959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2C92F66-4E91-4A3F-824A-E5DB2001E526}" type="slidenum">
              <a:rPr lang="nb-NO" smtClean="0"/>
              <a:t>9</a:t>
            </a:fld>
            <a:endParaRPr lang="nb-NO"/>
          </a:p>
        </p:txBody>
      </p:sp>
    </p:spTree>
    <p:extLst>
      <p:ext uri="{BB962C8B-B14F-4D97-AF65-F5344CB8AC3E}">
        <p14:creationId xmlns:p14="http://schemas.microsoft.com/office/powerpoint/2010/main" val="2116601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b-NO" smtClean="0"/>
              <a:t>Klikk for å redigere tittelstil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002ECA5-8B95-464F-887F-A6BC764C57F6}" type="datetimeFigureOut">
              <a:rPr lang="nb-NO" smtClean="0"/>
              <a:t>02.01.2019</a:t>
            </a:fld>
            <a:endParaRPr lang="nb-NO"/>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nb-NO"/>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760904E-6FE4-4962-BCDE-28664367473A}" type="slidenum">
              <a:rPr lang="nb-NO" smtClean="0"/>
              <a:t>‹#›</a:t>
            </a:fld>
            <a:endParaRPr lang="nb-NO"/>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7311422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8002ECA5-8B95-464F-887F-A6BC764C57F6}" type="datetimeFigureOut">
              <a:rPr lang="nb-NO" smtClean="0"/>
              <a:t>02.01.2019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60904E-6FE4-4962-BCDE-28664367473A}" type="slidenum">
              <a:rPr lang="nb-NO" smtClean="0"/>
              <a:t>‹#›</a:t>
            </a:fld>
            <a:endParaRPr lang="nb-NO"/>
          </a:p>
        </p:txBody>
      </p:sp>
    </p:spTree>
    <p:extLst>
      <p:ext uri="{BB962C8B-B14F-4D97-AF65-F5344CB8AC3E}">
        <p14:creationId xmlns:p14="http://schemas.microsoft.com/office/powerpoint/2010/main" val="864313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8002ECA5-8B95-464F-887F-A6BC764C57F6}" type="datetimeFigureOut">
              <a:rPr lang="nb-NO" smtClean="0"/>
              <a:t>02.01.2019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60904E-6FE4-4962-BCDE-28664367473A}" type="slidenum">
              <a:rPr lang="nb-NO" smtClean="0"/>
              <a:t>‹#›</a:t>
            </a:fld>
            <a:endParaRPr lang="nb-NO"/>
          </a:p>
        </p:txBody>
      </p:sp>
    </p:spTree>
    <p:extLst>
      <p:ext uri="{BB962C8B-B14F-4D97-AF65-F5344CB8AC3E}">
        <p14:creationId xmlns:p14="http://schemas.microsoft.com/office/powerpoint/2010/main" val="41368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8002ECA5-8B95-464F-887F-A6BC764C57F6}" type="datetimeFigureOut">
              <a:rPr lang="nb-NO" smtClean="0"/>
              <a:t>02.01.2019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60904E-6FE4-4962-BCDE-28664367473A}" type="slidenum">
              <a:rPr lang="nb-NO" smtClean="0"/>
              <a:t>‹#›</a:t>
            </a:fld>
            <a:endParaRPr lang="nb-NO"/>
          </a:p>
        </p:txBody>
      </p:sp>
    </p:spTree>
    <p:extLst>
      <p:ext uri="{BB962C8B-B14F-4D97-AF65-F5344CB8AC3E}">
        <p14:creationId xmlns:p14="http://schemas.microsoft.com/office/powerpoint/2010/main" val="4182390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nb-NO" smtClean="0"/>
              <a:t>Klikk for å redigere tittelstil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002ECA5-8B95-464F-887F-A6BC764C57F6}" type="datetimeFigureOut">
              <a:rPr lang="nb-NO" smtClean="0"/>
              <a:t>02.01.2019</a:t>
            </a:fld>
            <a:endParaRPr lang="nb-NO"/>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nb-NO"/>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760904E-6FE4-4962-BCDE-28664367473A}" type="slidenum">
              <a:rPr lang="nb-NO" smtClean="0"/>
              <a:t>‹#›</a:t>
            </a:fld>
            <a:endParaRPr lang="nb-NO"/>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521260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b-NO" smtClean="0"/>
              <a:t>Klikk for å redigere tittelstil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8002ECA5-8B95-464F-887F-A6BC764C57F6}" type="datetimeFigureOut">
              <a:rPr lang="nb-NO" smtClean="0"/>
              <a:t>02.01.2019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D760904E-6FE4-4962-BCDE-28664367473A}" type="slidenum">
              <a:rPr lang="nb-NO" smtClean="0"/>
              <a:t>‹#›</a:t>
            </a:fld>
            <a:endParaRPr lang="nb-NO"/>
          </a:p>
        </p:txBody>
      </p:sp>
    </p:spTree>
    <p:extLst>
      <p:ext uri="{BB962C8B-B14F-4D97-AF65-F5344CB8AC3E}">
        <p14:creationId xmlns:p14="http://schemas.microsoft.com/office/powerpoint/2010/main" val="34956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b-NO" smtClean="0"/>
              <a:t>Klikk for å redigere tittelstil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8002ECA5-8B95-464F-887F-A6BC764C57F6}" type="datetimeFigureOut">
              <a:rPr lang="nb-NO" smtClean="0"/>
              <a:t>02.01.2019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D760904E-6FE4-4962-BCDE-28664367473A}" type="slidenum">
              <a:rPr lang="nb-NO" smtClean="0"/>
              <a:t>‹#›</a:t>
            </a:fld>
            <a:endParaRPr lang="nb-NO"/>
          </a:p>
        </p:txBody>
      </p:sp>
    </p:spTree>
    <p:extLst>
      <p:ext uri="{BB962C8B-B14F-4D97-AF65-F5344CB8AC3E}">
        <p14:creationId xmlns:p14="http://schemas.microsoft.com/office/powerpoint/2010/main" val="36001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8002ECA5-8B95-464F-887F-A6BC764C57F6}" type="datetimeFigureOut">
              <a:rPr lang="nb-NO" smtClean="0"/>
              <a:t>02.01.2019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D760904E-6FE4-4962-BCDE-28664367473A}" type="slidenum">
              <a:rPr lang="nb-NO" smtClean="0"/>
              <a:t>‹#›</a:t>
            </a:fld>
            <a:endParaRPr lang="nb-NO"/>
          </a:p>
        </p:txBody>
      </p:sp>
    </p:spTree>
    <p:extLst>
      <p:ext uri="{BB962C8B-B14F-4D97-AF65-F5344CB8AC3E}">
        <p14:creationId xmlns:p14="http://schemas.microsoft.com/office/powerpoint/2010/main" val="1214326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2ECA5-8B95-464F-887F-A6BC764C57F6}" type="datetimeFigureOut">
              <a:rPr lang="nb-NO" smtClean="0"/>
              <a:t>02.01.2019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D760904E-6FE4-4962-BCDE-28664367473A}" type="slidenum">
              <a:rPr lang="nb-NO" smtClean="0"/>
              <a:t>‹#›</a:t>
            </a:fld>
            <a:endParaRPr lang="nb-NO"/>
          </a:p>
        </p:txBody>
      </p:sp>
    </p:spTree>
    <p:extLst>
      <p:ext uri="{BB962C8B-B14F-4D97-AF65-F5344CB8AC3E}">
        <p14:creationId xmlns:p14="http://schemas.microsoft.com/office/powerpoint/2010/main" val="5007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b-NO" smtClean="0"/>
              <a:t>Klikk for å redigere tittelstil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002ECA5-8B95-464F-887F-A6BC764C57F6}" type="datetimeFigureOut">
              <a:rPr lang="nb-NO" smtClean="0"/>
              <a:t>02.01.2019</a:t>
            </a:fld>
            <a:endParaRPr lang="nb-NO"/>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nb-NO"/>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760904E-6FE4-4962-BCDE-28664367473A}" type="slidenum">
              <a:rPr lang="nb-NO" smtClean="0"/>
              <a:t>‹#›</a:t>
            </a:fld>
            <a:endParaRPr lang="nb-NO"/>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4843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002ECA5-8B95-464F-887F-A6BC764C57F6}" type="datetimeFigureOut">
              <a:rPr lang="nb-NO" smtClean="0"/>
              <a:t>02.01.2019</a:t>
            </a:fld>
            <a:endParaRPr lang="nb-NO"/>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nb-NO"/>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760904E-6FE4-4962-BCDE-28664367473A}" type="slidenum">
              <a:rPr lang="nb-NO" smtClean="0"/>
              <a:t>‹#›</a:t>
            </a:fld>
            <a:endParaRPr lang="nb-NO"/>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060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002ECA5-8B95-464F-887F-A6BC764C57F6}" type="datetimeFigureOut">
              <a:rPr lang="nb-NO" smtClean="0"/>
              <a:t>02.01.2019</a:t>
            </a:fld>
            <a:endParaRPr lang="nb-NO"/>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nb-NO"/>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760904E-6FE4-4962-BCDE-28664367473A}" type="slidenum">
              <a:rPr lang="nb-NO" smtClean="0"/>
              <a:t>‹#›</a:t>
            </a:fld>
            <a:endParaRPr lang="nb-NO"/>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7807183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b-NO" sz="4000" b="1" dirty="0" err="1" smtClean="0"/>
              <a:t>Absorption</a:t>
            </a:r>
            <a:r>
              <a:rPr lang="nb-NO" sz="4000" b="1" dirty="0" smtClean="0"/>
              <a:t> </a:t>
            </a:r>
            <a:r>
              <a:rPr lang="nb-NO" sz="4000" b="1" dirty="0" err="1" smtClean="0"/>
              <a:t>Capacity</a:t>
            </a:r>
            <a:r>
              <a:rPr lang="nb-NO" sz="4000" b="1" dirty="0" smtClean="0"/>
              <a:t> as </a:t>
            </a:r>
            <a:r>
              <a:rPr lang="nb-NO" sz="4000" b="1" dirty="0" err="1" smtClean="0"/>
              <a:t>means</a:t>
            </a:r>
            <a:r>
              <a:rPr lang="nb-NO" sz="4000" b="1" dirty="0" smtClean="0"/>
              <a:t> for </a:t>
            </a:r>
            <a:r>
              <a:rPr lang="nb-NO" sz="4000" b="1" dirty="0" err="1" smtClean="0"/>
              <a:t>assessing</a:t>
            </a:r>
            <a:r>
              <a:rPr lang="nb-NO" sz="4000" b="1" dirty="0" smtClean="0"/>
              <a:t> </a:t>
            </a:r>
            <a:r>
              <a:rPr lang="nb-NO" sz="4000" b="1" dirty="0" err="1" smtClean="0"/>
              <a:t>Sustainable</a:t>
            </a:r>
            <a:r>
              <a:rPr lang="nb-NO" sz="4000" b="1" dirty="0" smtClean="0"/>
              <a:t> </a:t>
            </a:r>
            <a:r>
              <a:rPr lang="nb-NO" sz="4000" b="1" dirty="0" err="1" smtClean="0"/>
              <a:t>Immigration</a:t>
            </a:r>
            <a:endParaRPr lang="nb-NO" sz="4000" b="1" dirty="0"/>
          </a:p>
        </p:txBody>
      </p:sp>
      <p:sp>
        <p:nvSpPr>
          <p:cNvPr id="3" name="Subtitle 2"/>
          <p:cNvSpPr>
            <a:spLocks noGrp="1"/>
          </p:cNvSpPr>
          <p:nvPr>
            <p:ph type="subTitle" idx="1"/>
          </p:nvPr>
        </p:nvSpPr>
        <p:spPr/>
        <p:txBody>
          <a:bodyPr>
            <a:normAutofit fontScale="55000" lnSpcReduction="20000"/>
          </a:bodyPr>
          <a:lstStyle/>
          <a:p>
            <a:endParaRPr lang="nb-NO" dirty="0" smtClean="0"/>
          </a:p>
          <a:p>
            <a:r>
              <a:rPr lang="nb-NO" sz="3400" dirty="0" smtClean="0"/>
              <a:t>EMN: </a:t>
            </a:r>
            <a:r>
              <a:rPr lang="nb-NO" sz="3400" dirty="0" err="1" smtClean="0"/>
              <a:t>Sustainable</a:t>
            </a:r>
            <a:r>
              <a:rPr lang="nb-NO" sz="3400" dirty="0" smtClean="0"/>
              <a:t> </a:t>
            </a:r>
            <a:r>
              <a:rPr lang="nb-NO" sz="3400" dirty="0" err="1" smtClean="0"/>
              <a:t>migration</a:t>
            </a:r>
            <a:r>
              <a:rPr lang="nb-NO" sz="3400" dirty="0" smtClean="0"/>
              <a:t> in Europe,</a:t>
            </a:r>
          </a:p>
          <a:p>
            <a:r>
              <a:rPr lang="nb-NO" sz="3400" dirty="0" smtClean="0"/>
              <a:t>Brussels, 13 </a:t>
            </a:r>
            <a:r>
              <a:rPr lang="nb-NO" sz="3400" dirty="0" err="1" smtClean="0"/>
              <a:t>December</a:t>
            </a:r>
            <a:r>
              <a:rPr lang="nb-NO" sz="3400" dirty="0" smtClean="0"/>
              <a:t> 2018</a:t>
            </a:r>
          </a:p>
          <a:p>
            <a:r>
              <a:rPr lang="nb-NO" sz="3400" i="1" dirty="0" smtClean="0"/>
              <a:t>Grete Brochmann and Anne Skevik Grødem</a:t>
            </a:r>
            <a:endParaRPr lang="nb-NO" sz="3400" i="1" dirty="0"/>
          </a:p>
        </p:txBody>
      </p:sp>
      <p:pic>
        <p:nvPicPr>
          <p:cNvPr id="4" name="Bilde 3"/>
          <p:cNvPicPr>
            <a:picLocks noChangeAspect="1"/>
          </p:cNvPicPr>
          <p:nvPr/>
        </p:nvPicPr>
        <p:blipFill>
          <a:blip r:embed="rId3"/>
          <a:stretch>
            <a:fillRect/>
          </a:stretch>
        </p:blipFill>
        <p:spPr>
          <a:xfrm>
            <a:off x="0" y="5451232"/>
            <a:ext cx="2813536" cy="1406768"/>
          </a:xfrm>
          <a:prstGeom prst="rect">
            <a:avLst/>
          </a:prstGeom>
        </p:spPr>
      </p:pic>
      <p:pic>
        <p:nvPicPr>
          <p:cNvPr id="5"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2462" y="5963890"/>
            <a:ext cx="8813958" cy="894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1808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nb-NO" altLang="nb-NO" smtClean="0"/>
              <a:t>Variation in </a:t>
            </a:r>
            <a:r>
              <a:rPr lang="nb-NO" altLang="nb-NO" i="1" smtClean="0"/>
              <a:t>absorption capacity</a:t>
            </a:r>
            <a:endParaRPr lang="nb-NO" altLang="nb-NO" smtClean="0"/>
          </a:p>
        </p:txBody>
      </p:sp>
      <p:sp>
        <p:nvSpPr>
          <p:cNvPr id="9219" name="Content Placeholder 2"/>
          <p:cNvSpPr>
            <a:spLocks noGrp="1"/>
          </p:cNvSpPr>
          <p:nvPr>
            <p:ph idx="1"/>
          </p:nvPr>
        </p:nvSpPr>
        <p:spPr/>
        <p:txBody>
          <a:bodyPr/>
          <a:lstStyle/>
          <a:p>
            <a:pPr marL="457200" indent="-457200">
              <a:buFontTx/>
              <a:buAutoNum type="arabicParenR"/>
            </a:pPr>
            <a:endParaRPr lang="nb-NO" altLang="nb-NO" dirty="0" smtClean="0"/>
          </a:p>
          <a:p>
            <a:pPr marL="457200" indent="-457200">
              <a:buFontTx/>
              <a:buAutoNum type="arabicParenR"/>
            </a:pPr>
            <a:r>
              <a:rPr lang="nb-NO" altLang="nb-NO" dirty="0" smtClean="0"/>
              <a:t>Different </a:t>
            </a:r>
            <a:r>
              <a:rPr lang="nb-NO" altLang="nb-NO" dirty="0" err="1" smtClean="0"/>
              <a:t>categories</a:t>
            </a:r>
            <a:r>
              <a:rPr lang="nb-NO" altLang="nb-NO" dirty="0" smtClean="0"/>
              <a:t> </a:t>
            </a:r>
            <a:r>
              <a:rPr lang="nb-NO" altLang="nb-NO" dirty="0" err="1" smtClean="0"/>
              <a:t>of</a:t>
            </a:r>
            <a:r>
              <a:rPr lang="nb-NO" altLang="nb-NO" dirty="0" smtClean="0"/>
              <a:t> immigrants – different </a:t>
            </a:r>
            <a:r>
              <a:rPr lang="nb-NO" altLang="nb-NO" dirty="0" err="1" smtClean="0"/>
              <a:t>rights</a:t>
            </a:r>
            <a:r>
              <a:rPr lang="nb-NO" altLang="nb-NO" dirty="0" smtClean="0"/>
              <a:t> and </a:t>
            </a:r>
            <a:r>
              <a:rPr lang="nb-NO" altLang="nb-NO" dirty="0" err="1" smtClean="0"/>
              <a:t>benefit-structure</a:t>
            </a:r>
            <a:endParaRPr lang="nb-NO" altLang="nb-NO" dirty="0" smtClean="0"/>
          </a:p>
          <a:p>
            <a:pPr marL="457200" indent="-457200">
              <a:buFontTx/>
              <a:buAutoNum type="arabicParenR"/>
            </a:pPr>
            <a:r>
              <a:rPr lang="nb-NO" altLang="nb-NO" dirty="0" err="1" smtClean="0"/>
              <a:t>Immigration</a:t>
            </a:r>
            <a:r>
              <a:rPr lang="nb-NO" altLang="nb-NO" dirty="0" smtClean="0"/>
              <a:t> regime: different </a:t>
            </a:r>
            <a:r>
              <a:rPr lang="nb-NO" altLang="nb-NO" dirty="0" err="1" smtClean="0"/>
              <a:t>strictness</a:t>
            </a:r>
            <a:r>
              <a:rPr lang="nb-NO" altLang="nb-NO" dirty="0" smtClean="0"/>
              <a:t>, </a:t>
            </a:r>
            <a:r>
              <a:rPr lang="nb-NO" altLang="nb-NO" dirty="0" err="1" smtClean="0"/>
              <a:t>priorities</a:t>
            </a:r>
            <a:r>
              <a:rPr lang="nb-NO" altLang="nb-NO" dirty="0" smtClean="0"/>
              <a:t>, </a:t>
            </a:r>
            <a:r>
              <a:rPr lang="nb-NO" altLang="nb-NO" dirty="0" err="1" smtClean="0"/>
              <a:t>selectivity</a:t>
            </a:r>
            <a:r>
              <a:rPr lang="nb-NO" altLang="nb-NO" dirty="0" smtClean="0"/>
              <a:t>, </a:t>
            </a:r>
            <a:r>
              <a:rPr lang="nb-NO" altLang="nb-NO" dirty="0" err="1" smtClean="0"/>
              <a:t>admission</a:t>
            </a:r>
            <a:r>
              <a:rPr lang="nb-NO" altLang="nb-NO" dirty="0" smtClean="0"/>
              <a:t> policy</a:t>
            </a:r>
          </a:p>
          <a:p>
            <a:pPr marL="457200" indent="-457200">
              <a:buFontTx/>
              <a:buAutoNum type="arabicParenR"/>
            </a:pPr>
            <a:r>
              <a:rPr lang="nb-NO" altLang="nb-NO" dirty="0" err="1" smtClean="0"/>
              <a:t>Interaction</a:t>
            </a:r>
            <a:r>
              <a:rPr lang="nb-NO" altLang="nb-NO" dirty="0" smtClean="0"/>
              <a:t> </a:t>
            </a:r>
            <a:r>
              <a:rPr lang="nb-NO" altLang="nb-NO" dirty="0" err="1" smtClean="0"/>
              <a:t>between</a:t>
            </a:r>
            <a:r>
              <a:rPr lang="nb-NO" altLang="nb-NO" dirty="0" smtClean="0"/>
              <a:t> </a:t>
            </a:r>
            <a:r>
              <a:rPr lang="nb-NO" altLang="nb-NO" dirty="0" err="1" smtClean="0"/>
              <a:t>labour</a:t>
            </a:r>
            <a:r>
              <a:rPr lang="nb-NO" altLang="nb-NO" dirty="0" smtClean="0"/>
              <a:t> </a:t>
            </a:r>
            <a:r>
              <a:rPr lang="nb-NO" altLang="nb-NO" dirty="0" err="1" smtClean="0"/>
              <a:t>market</a:t>
            </a:r>
            <a:r>
              <a:rPr lang="nb-NO" altLang="nb-NO" dirty="0" smtClean="0"/>
              <a:t> </a:t>
            </a:r>
            <a:r>
              <a:rPr lang="nb-NO" altLang="nb-NO" dirty="0" err="1" smtClean="0"/>
              <a:t>structure</a:t>
            </a:r>
            <a:r>
              <a:rPr lang="nb-NO" altLang="nb-NO" dirty="0" smtClean="0"/>
              <a:t> and </a:t>
            </a:r>
            <a:r>
              <a:rPr lang="nb-NO" altLang="nb-NO" dirty="0" err="1" smtClean="0"/>
              <a:t>institutional</a:t>
            </a:r>
            <a:r>
              <a:rPr lang="nb-NO" altLang="nb-NO" dirty="0" smtClean="0"/>
              <a:t> </a:t>
            </a:r>
            <a:r>
              <a:rPr lang="nb-NO" altLang="nb-NO" dirty="0" err="1" smtClean="0"/>
              <a:t>features</a:t>
            </a:r>
            <a:r>
              <a:rPr lang="nb-NO" altLang="nb-NO" dirty="0" smtClean="0"/>
              <a:t> </a:t>
            </a:r>
            <a:r>
              <a:rPr lang="nb-NO" altLang="nb-NO" dirty="0" err="1" smtClean="0"/>
              <a:t>of</a:t>
            </a:r>
            <a:r>
              <a:rPr lang="nb-NO" altLang="nb-NO" dirty="0" smtClean="0"/>
              <a:t> </a:t>
            </a:r>
            <a:r>
              <a:rPr lang="nb-NO" altLang="nb-NO" dirty="0" err="1" smtClean="0"/>
              <a:t>welfare</a:t>
            </a:r>
            <a:r>
              <a:rPr lang="nb-NO" altLang="nb-NO" dirty="0" smtClean="0"/>
              <a:t> </a:t>
            </a:r>
            <a:r>
              <a:rPr lang="nb-NO" altLang="nb-NO" dirty="0" err="1" smtClean="0"/>
              <a:t>state</a:t>
            </a:r>
            <a:r>
              <a:rPr lang="nb-NO" altLang="nb-NO" dirty="0" smtClean="0"/>
              <a:t> (universalist </a:t>
            </a:r>
            <a:r>
              <a:rPr lang="nb-NO" altLang="nb-NO" dirty="0" err="1" smtClean="0"/>
              <a:t>vs</a:t>
            </a:r>
            <a:r>
              <a:rPr lang="nb-NO" altLang="nb-NO" dirty="0" smtClean="0"/>
              <a:t> </a:t>
            </a:r>
            <a:r>
              <a:rPr lang="nb-NO" altLang="nb-NO" dirty="0" err="1" smtClean="0"/>
              <a:t>contribution</a:t>
            </a:r>
            <a:r>
              <a:rPr lang="nb-NO" altLang="nb-NO" dirty="0" smtClean="0"/>
              <a:t> </a:t>
            </a:r>
            <a:r>
              <a:rPr lang="nb-NO" altLang="nb-NO" dirty="0" err="1" smtClean="0"/>
              <a:t>based</a:t>
            </a:r>
            <a:r>
              <a:rPr lang="nb-NO" altLang="nb-NO" dirty="0" smtClean="0"/>
              <a:t>)</a:t>
            </a:r>
          </a:p>
          <a:p>
            <a:pPr marL="457200" indent="-457200">
              <a:buFontTx/>
              <a:buAutoNum type="arabicParenR"/>
            </a:pPr>
            <a:endParaRPr lang="nb-NO" altLang="nb-NO" dirty="0" smtClean="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705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Absorption</a:t>
            </a:r>
            <a:r>
              <a:rPr lang="nb-NO" dirty="0" smtClean="0"/>
              <a:t> </a:t>
            </a:r>
            <a:r>
              <a:rPr lang="nb-NO" dirty="0" err="1" smtClean="0"/>
              <a:t>Capacity</a:t>
            </a:r>
            <a:r>
              <a:rPr lang="nb-NO" dirty="0" smtClean="0"/>
              <a:t> in </a:t>
            </a:r>
            <a:r>
              <a:rPr lang="nb-NO" dirty="0" err="1" smtClean="0"/>
              <a:t>the</a:t>
            </a:r>
            <a:r>
              <a:rPr lang="nb-NO" dirty="0" smtClean="0"/>
              <a:t> Scandinavian </a:t>
            </a:r>
            <a:r>
              <a:rPr lang="nb-NO" dirty="0" err="1" smtClean="0"/>
              <a:t>Welfare</a:t>
            </a:r>
            <a:r>
              <a:rPr lang="nb-NO" dirty="0" smtClean="0"/>
              <a:t> States	</a:t>
            </a:r>
            <a:endParaRPr lang="nb-NO" dirty="0"/>
          </a:p>
        </p:txBody>
      </p:sp>
      <p:sp>
        <p:nvSpPr>
          <p:cNvPr id="3" name="Plassholder for innhold 2"/>
          <p:cNvSpPr>
            <a:spLocks noGrp="1"/>
          </p:cNvSpPr>
          <p:nvPr>
            <p:ph idx="1"/>
          </p:nvPr>
        </p:nvSpPr>
        <p:spPr/>
        <p:txBody>
          <a:bodyPr/>
          <a:lstStyle/>
          <a:p>
            <a:r>
              <a:rPr lang="nb-NO" dirty="0" smtClean="0"/>
              <a:t>Advanced, </a:t>
            </a:r>
            <a:r>
              <a:rPr lang="nb-NO" dirty="0" err="1" smtClean="0"/>
              <a:t>mature</a:t>
            </a:r>
            <a:r>
              <a:rPr lang="nb-NO" dirty="0" smtClean="0"/>
              <a:t> </a:t>
            </a:r>
            <a:r>
              <a:rPr lang="nb-NO" dirty="0" err="1" smtClean="0"/>
              <a:t>welfare</a:t>
            </a:r>
            <a:r>
              <a:rPr lang="nb-NO" dirty="0" smtClean="0"/>
              <a:t> </a:t>
            </a:r>
            <a:r>
              <a:rPr lang="nb-NO" dirty="0" err="1" smtClean="0"/>
              <a:t>states</a:t>
            </a:r>
            <a:endParaRPr lang="nb-NO" dirty="0" smtClean="0"/>
          </a:p>
          <a:p>
            <a:r>
              <a:rPr lang="nb-NO" dirty="0" smtClean="0"/>
              <a:t>Comprehensive, </a:t>
            </a:r>
            <a:r>
              <a:rPr lang="nb-NO" dirty="0" err="1" smtClean="0"/>
              <a:t>well-regulated</a:t>
            </a:r>
            <a:endParaRPr lang="nb-NO" dirty="0" smtClean="0"/>
          </a:p>
          <a:p>
            <a:r>
              <a:rPr lang="nb-NO" dirty="0" smtClean="0">
                <a:sym typeface="Wingdings" panose="05000000000000000000" pitchFamily="2" charset="2"/>
              </a:rPr>
              <a:t> part </a:t>
            </a:r>
            <a:r>
              <a:rPr lang="nb-NO" dirty="0" err="1" smtClean="0">
                <a:sym typeface="Wingdings" panose="05000000000000000000" pitchFamily="2" charset="2"/>
              </a:rPr>
              <a:t>of</a:t>
            </a:r>
            <a:r>
              <a:rPr lang="nb-NO" dirty="0" smtClean="0">
                <a:sym typeface="Wingdings" panose="05000000000000000000" pitchFamily="2" charset="2"/>
              </a:rPr>
              <a:t> </a:t>
            </a:r>
            <a:r>
              <a:rPr lang="nb-NO" dirty="0" err="1" smtClean="0">
                <a:sym typeface="Wingdings" panose="05000000000000000000" pitchFamily="2" charset="2"/>
              </a:rPr>
              <a:t>the</a:t>
            </a:r>
            <a:r>
              <a:rPr lang="nb-NO" dirty="0" smtClean="0">
                <a:sym typeface="Wingdings" panose="05000000000000000000" pitchFamily="2" charset="2"/>
              </a:rPr>
              <a:t> problem and part </a:t>
            </a:r>
            <a:r>
              <a:rPr lang="nb-NO" dirty="0" err="1" smtClean="0">
                <a:sym typeface="Wingdings" panose="05000000000000000000" pitchFamily="2" charset="2"/>
              </a:rPr>
              <a:t>of</a:t>
            </a:r>
            <a:r>
              <a:rPr lang="nb-NO" dirty="0" smtClean="0">
                <a:sym typeface="Wingdings" panose="05000000000000000000" pitchFamily="2" charset="2"/>
              </a:rPr>
              <a:t> </a:t>
            </a:r>
            <a:r>
              <a:rPr lang="nb-NO" dirty="0" err="1" smtClean="0">
                <a:sym typeface="Wingdings" panose="05000000000000000000" pitchFamily="2" charset="2"/>
              </a:rPr>
              <a:t>the</a:t>
            </a:r>
            <a:r>
              <a:rPr lang="nb-NO" dirty="0" smtClean="0">
                <a:sym typeface="Wingdings" panose="05000000000000000000" pitchFamily="2" charset="2"/>
              </a:rPr>
              <a:t> </a:t>
            </a:r>
            <a:r>
              <a:rPr lang="nb-NO" dirty="0" err="1" smtClean="0">
                <a:sym typeface="Wingdings" panose="05000000000000000000" pitchFamily="2" charset="2"/>
              </a:rPr>
              <a:t>solution</a:t>
            </a:r>
            <a:endParaRPr lang="nb-NO" dirty="0" smtClean="0">
              <a:sym typeface="Wingdings" panose="05000000000000000000" pitchFamily="2" charset="2"/>
            </a:endParaRPr>
          </a:p>
          <a:p>
            <a:r>
              <a:rPr lang="nb-NO" dirty="0" smtClean="0">
                <a:sym typeface="Wingdings" panose="05000000000000000000" pitchFamily="2" charset="2"/>
              </a:rPr>
              <a:t>Part </a:t>
            </a:r>
            <a:r>
              <a:rPr lang="nb-NO" dirty="0" err="1" smtClean="0">
                <a:sym typeface="Wingdings" panose="05000000000000000000" pitchFamily="2" charset="2"/>
              </a:rPr>
              <a:t>of</a:t>
            </a:r>
            <a:r>
              <a:rPr lang="nb-NO" dirty="0" smtClean="0">
                <a:sym typeface="Wingdings" panose="05000000000000000000" pitchFamily="2" charset="2"/>
              </a:rPr>
              <a:t> </a:t>
            </a:r>
            <a:r>
              <a:rPr lang="nb-NO" dirty="0" err="1" smtClean="0">
                <a:sym typeface="Wingdings" panose="05000000000000000000" pitchFamily="2" charset="2"/>
              </a:rPr>
              <a:t>the</a:t>
            </a:r>
            <a:r>
              <a:rPr lang="nb-NO" dirty="0" smtClean="0">
                <a:sym typeface="Wingdings" panose="05000000000000000000" pitchFamily="2" charset="2"/>
              </a:rPr>
              <a:t> problem:</a:t>
            </a:r>
          </a:p>
          <a:p>
            <a:pPr lvl="1"/>
            <a:r>
              <a:rPr lang="nb-NO" dirty="0" err="1" smtClean="0">
                <a:sym typeface="Wingdings" panose="05000000000000000000" pitchFamily="2" charset="2"/>
              </a:rPr>
              <a:t>Difficult</a:t>
            </a:r>
            <a:r>
              <a:rPr lang="nb-NO" dirty="0" smtClean="0">
                <a:sym typeface="Wingdings" panose="05000000000000000000" pitchFamily="2" charset="2"/>
              </a:rPr>
              <a:t> </a:t>
            </a:r>
            <a:r>
              <a:rPr lang="nb-NO" dirty="0" err="1" smtClean="0">
                <a:sym typeface="Wingdings" panose="05000000000000000000" pitchFamily="2" charset="2"/>
              </a:rPr>
              <a:t>access</a:t>
            </a:r>
            <a:r>
              <a:rPr lang="nb-NO" dirty="0" smtClean="0">
                <a:sym typeface="Wingdings" panose="05000000000000000000" pitchFamily="2" charset="2"/>
              </a:rPr>
              <a:t> to </a:t>
            </a:r>
            <a:r>
              <a:rPr lang="nb-NO" dirty="0" err="1" smtClean="0">
                <a:sym typeface="Wingdings" panose="05000000000000000000" pitchFamily="2" charset="2"/>
              </a:rPr>
              <a:t>labour</a:t>
            </a:r>
            <a:r>
              <a:rPr lang="nb-NO" dirty="0" smtClean="0">
                <a:sym typeface="Wingdings" panose="05000000000000000000" pitchFamily="2" charset="2"/>
              </a:rPr>
              <a:t> </a:t>
            </a:r>
            <a:r>
              <a:rPr lang="nb-NO" dirty="0" err="1" smtClean="0">
                <a:sym typeface="Wingdings" panose="05000000000000000000" pitchFamily="2" charset="2"/>
              </a:rPr>
              <a:t>market</a:t>
            </a:r>
            <a:r>
              <a:rPr lang="nb-NO" dirty="0" smtClean="0">
                <a:sym typeface="Wingdings" panose="05000000000000000000" pitchFamily="2" charset="2"/>
              </a:rPr>
              <a:t> for </a:t>
            </a:r>
            <a:r>
              <a:rPr lang="nb-NO" dirty="0" err="1" smtClean="0">
                <a:sym typeface="Wingdings" panose="05000000000000000000" pitchFamily="2" charset="2"/>
              </a:rPr>
              <a:t>workers</a:t>
            </a:r>
            <a:r>
              <a:rPr lang="nb-NO" dirty="0" smtClean="0">
                <a:sym typeface="Wingdings" panose="05000000000000000000" pitchFamily="2" charset="2"/>
              </a:rPr>
              <a:t> </a:t>
            </a:r>
            <a:r>
              <a:rPr lang="nb-NO" dirty="0" err="1" smtClean="0">
                <a:sym typeface="Wingdings" panose="05000000000000000000" pitchFamily="2" charset="2"/>
              </a:rPr>
              <a:t>with</a:t>
            </a:r>
            <a:r>
              <a:rPr lang="nb-NO" dirty="0" smtClean="0">
                <a:sym typeface="Wingdings" panose="05000000000000000000" pitchFamily="2" charset="2"/>
              </a:rPr>
              <a:t> </a:t>
            </a:r>
            <a:r>
              <a:rPr lang="nb-NO" dirty="0" err="1" smtClean="0">
                <a:sym typeface="Wingdings" panose="05000000000000000000" pitchFamily="2" charset="2"/>
              </a:rPr>
              <a:t>low</a:t>
            </a:r>
            <a:r>
              <a:rPr lang="nb-NO" dirty="0" smtClean="0">
                <a:sym typeface="Wingdings" panose="05000000000000000000" pitchFamily="2" charset="2"/>
              </a:rPr>
              <a:t> </a:t>
            </a:r>
            <a:r>
              <a:rPr lang="nb-NO" dirty="0" err="1" smtClean="0">
                <a:sym typeface="Wingdings" panose="05000000000000000000" pitchFamily="2" charset="2"/>
              </a:rPr>
              <a:t>productivity</a:t>
            </a:r>
            <a:endParaRPr lang="nb-NO" dirty="0" smtClean="0">
              <a:sym typeface="Wingdings" panose="05000000000000000000" pitchFamily="2" charset="2"/>
            </a:endParaRPr>
          </a:p>
          <a:p>
            <a:pPr lvl="1"/>
            <a:r>
              <a:rPr lang="nb-NO" dirty="0" smtClean="0">
                <a:sym typeface="Wingdings" panose="05000000000000000000" pitchFamily="2" charset="2"/>
              </a:rPr>
              <a:t>Rapid </a:t>
            </a:r>
            <a:r>
              <a:rPr lang="nb-NO" dirty="0" err="1" smtClean="0">
                <a:sym typeface="Wingdings" panose="05000000000000000000" pitchFamily="2" charset="2"/>
              </a:rPr>
              <a:t>access</a:t>
            </a:r>
            <a:r>
              <a:rPr lang="nb-NO" dirty="0" smtClean="0">
                <a:sym typeface="Wingdings" panose="05000000000000000000" pitchFamily="2" charset="2"/>
              </a:rPr>
              <a:t> to </a:t>
            </a:r>
            <a:r>
              <a:rPr lang="nb-NO" dirty="0" err="1" smtClean="0">
                <a:sym typeface="Wingdings" panose="05000000000000000000" pitchFamily="2" charset="2"/>
              </a:rPr>
              <a:t>generous</a:t>
            </a:r>
            <a:r>
              <a:rPr lang="nb-NO" dirty="0" smtClean="0">
                <a:sym typeface="Wingdings" panose="05000000000000000000" pitchFamily="2" charset="2"/>
              </a:rPr>
              <a:t> </a:t>
            </a:r>
            <a:r>
              <a:rPr lang="nb-NO" dirty="0" err="1" smtClean="0">
                <a:sym typeface="Wingdings" panose="05000000000000000000" pitchFamily="2" charset="2"/>
              </a:rPr>
              <a:t>welfare</a:t>
            </a:r>
            <a:r>
              <a:rPr lang="nb-NO" dirty="0" smtClean="0">
                <a:sym typeface="Wingdings" panose="05000000000000000000" pitchFamily="2" charset="2"/>
              </a:rPr>
              <a:t> </a:t>
            </a:r>
            <a:r>
              <a:rPr lang="nb-NO" dirty="0" err="1" smtClean="0">
                <a:sym typeface="Wingdings" panose="05000000000000000000" pitchFamily="2" charset="2"/>
              </a:rPr>
              <a:t>benefits</a:t>
            </a:r>
            <a:r>
              <a:rPr lang="nb-NO" dirty="0" smtClean="0">
                <a:sym typeface="Wingdings" panose="05000000000000000000" pitchFamily="2" charset="2"/>
              </a:rPr>
              <a:t>  perverse </a:t>
            </a:r>
            <a:r>
              <a:rPr lang="nb-NO" dirty="0" err="1" smtClean="0">
                <a:sym typeface="Wingdings" panose="05000000000000000000" pitchFamily="2" charset="2"/>
              </a:rPr>
              <a:t>incentives</a:t>
            </a:r>
            <a:endParaRPr lang="nb-NO" dirty="0" smtClean="0">
              <a:sym typeface="Wingdings" panose="05000000000000000000" pitchFamily="2" charset="2"/>
            </a:endParaRPr>
          </a:p>
          <a:p>
            <a:pPr lvl="1"/>
            <a:r>
              <a:rPr lang="nb-NO" dirty="0" smtClean="0">
                <a:sym typeface="Wingdings" panose="05000000000000000000" pitchFamily="2" charset="2"/>
              </a:rPr>
              <a:t>Paradox: </a:t>
            </a:r>
            <a:r>
              <a:rPr lang="nb-NO" dirty="0" err="1" smtClean="0">
                <a:sym typeface="Wingdings" panose="05000000000000000000" pitchFamily="2" charset="2"/>
              </a:rPr>
              <a:t>premised</a:t>
            </a:r>
            <a:r>
              <a:rPr lang="nb-NO" dirty="0" smtClean="0">
                <a:sym typeface="Wingdings" panose="05000000000000000000" pitchFamily="2" charset="2"/>
              </a:rPr>
              <a:t> </a:t>
            </a:r>
            <a:r>
              <a:rPr lang="nb-NO" dirty="0" err="1" smtClean="0">
                <a:sym typeface="Wingdings" panose="05000000000000000000" pitchFamily="2" charset="2"/>
              </a:rPr>
              <a:t>on</a:t>
            </a:r>
            <a:r>
              <a:rPr lang="nb-NO" dirty="0" smtClean="0">
                <a:sym typeface="Wingdings" panose="05000000000000000000" pitchFamily="2" charset="2"/>
              </a:rPr>
              <a:t> </a:t>
            </a:r>
            <a:r>
              <a:rPr lang="nb-NO" dirty="0" err="1" smtClean="0">
                <a:sym typeface="Wingdings" panose="05000000000000000000" pitchFamily="2" charset="2"/>
              </a:rPr>
              <a:t>high</a:t>
            </a:r>
            <a:r>
              <a:rPr lang="nb-NO" dirty="0" smtClean="0">
                <a:sym typeface="Wingdings" panose="05000000000000000000" pitchFamily="2" charset="2"/>
              </a:rPr>
              <a:t> </a:t>
            </a:r>
            <a:r>
              <a:rPr lang="nb-NO" dirty="0" err="1" smtClean="0">
                <a:sym typeface="Wingdings" panose="05000000000000000000" pitchFamily="2" charset="2"/>
              </a:rPr>
              <a:t>employment</a:t>
            </a:r>
            <a:r>
              <a:rPr lang="nb-NO" dirty="0" smtClean="0">
                <a:sym typeface="Wingdings" panose="05000000000000000000" pitchFamily="2" charset="2"/>
              </a:rPr>
              <a:t> rates, </a:t>
            </a:r>
            <a:r>
              <a:rPr lang="nb-NO" dirty="0" err="1" smtClean="0">
                <a:sym typeface="Wingdings" panose="05000000000000000000" pitchFamily="2" charset="2"/>
              </a:rPr>
              <a:t>but</a:t>
            </a:r>
            <a:r>
              <a:rPr lang="nb-NO" dirty="0" smtClean="0">
                <a:sym typeface="Wingdings" panose="05000000000000000000" pitchFamily="2" charset="2"/>
              </a:rPr>
              <a:t> </a:t>
            </a:r>
            <a:r>
              <a:rPr lang="nb-NO" dirty="0" err="1" smtClean="0">
                <a:sym typeface="Wingdings" panose="05000000000000000000" pitchFamily="2" charset="2"/>
              </a:rPr>
              <a:t>high</a:t>
            </a:r>
            <a:r>
              <a:rPr lang="nb-NO" dirty="0" smtClean="0">
                <a:sym typeface="Wingdings" panose="05000000000000000000" pitchFamily="2" charset="2"/>
              </a:rPr>
              <a:t> </a:t>
            </a:r>
            <a:r>
              <a:rPr lang="nb-NO" dirty="0" err="1" smtClean="0">
                <a:sym typeface="Wingdings" panose="05000000000000000000" pitchFamily="2" charset="2"/>
              </a:rPr>
              <a:t>employment</a:t>
            </a:r>
            <a:r>
              <a:rPr lang="nb-NO" dirty="0" smtClean="0">
                <a:sym typeface="Wingdings" panose="05000000000000000000" pitchFamily="2" charset="2"/>
              </a:rPr>
              <a:t> is hard to </a:t>
            </a:r>
            <a:r>
              <a:rPr lang="nb-NO" dirty="0" err="1" smtClean="0">
                <a:sym typeface="Wingdings" panose="05000000000000000000" pitchFamily="2" charset="2"/>
              </a:rPr>
              <a:t>achive</a:t>
            </a:r>
            <a:endParaRPr lang="nb-NO" dirty="0" smtClean="0">
              <a:sym typeface="Wingdings" panose="05000000000000000000" pitchFamily="2" charset="2"/>
            </a:endParaRPr>
          </a:p>
          <a:p>
            <a:r>
              <a:rPr lang="nb-NO" dirty="0" smtClean="0"/>
              <a:t>Part </a:t>
            </a:r>
            <a:r>
              <a:rPr lang="nb-NO" dirty="0" err="1" smtClean="0"/>
              <a:t>of</a:t>
            </a:r>
            <a:r>
              <a:rPr lang="nb-NO" dirty="0" smtClean="0"/>
              <a:t> </a:t>
            </a:r>
            <a:r>
              <a:rPr lang="nb-NO" dirty="0" err="1" smtClean="0"/>
              <a:t>the</a:t>
            </a:r>
            <a:r>
              <a:rPr lang="nb-NO" dirty="0" smtClean="0"/>
              <a:t> </a:t>
            </a:r>
            <a:r>
              <a:rPr lang="nb-NO" dirty="0" err="1" smtClean="0"/>
              <a:t>solution</a:t>
            </a:r>
            <a:r>
              <a:rPr lang="nb-NO" dirty="0" smtClean="0"/>
              <a:t>: </a:t>
            </a:r>
            <a:r>
              <a:rPr lang="nb-NO" dirty="0" err="1" smtClean="0"/>
              <a:t>tradition</a:t>
            </a:r>
            <a:r>
              <a:rPr lang="nb-NO" dirty="0" smtClean="0"/>
              <a:t> for universal </a:t>
            </a:r>
            <a:r>
              <a:rPr lang="nb-NO" dirty="0" err="1" smtClean="0"/>
              <a:t>education</a:t>
            </a:r>
            <a:r>
              <a:rPr lang="nb-NO" dirty="0" smtClean="0"/>
              <a:t>, </a:t>
            </a:r>
            <a:r>
              <a:rPr lang="nb-NO" dirty="0" err="1" smtClean="0"/>
              <a:t>qualification</a:t>
            </a:r>
            <a:r>
              <a:rPr lang="nb-NO" dirty="0" smtClean="0"/>
              <a:t>, </a:t>
            </a:r>
            <a:r>
              <a:rPr lang="nb-NO" dirty="0" err="1" smtClean="0"/>
              <a:t>activation</a:t>
            </a:r>
            <a:endParaRPr lang="nb-NO" dirty="0" smtClean="0"/>
          </a:p>
          <a:p>
            <a:endParaRPr lang="nb-NO" dirty="0"/>
          </a:p>
        </p:txBody>
      </p:sp>
      <p:pic>
        <p:nvPicPr>
          <p:cNvPr id="4" name="Bilde 3"/>
          <p:cNvPicPr>
            <a:picLocks noChangeAspect="1"/>
          </p:cNvPicPr>
          <p:nvPr/>
        </p:nvPicPr>
        <p:blipFill>
          <a:blip r:embed="rId3"/>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07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Institutional </a:t>
            </a:r>
            <a:r>
              <a:rPr lang="nb-NO" dirty="0" err="1" smtClean="0"/>
              <a:t>equilibrium</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926263778"/>
              </p:ext>
            </p:extLst>
          </p:nvPr>
        </p:nvGraphicFramePr>
        <p:xfrm>
          <a:off x="-1137139" y="1147498"/>
          <a:ext cx="9601200" cy="5054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Bilde 4"/>
          <p:cNvPicPr>
            <a:picLocks noChangeAspect="1"/>
          </p:cNvPicPr>
          <p:nvPr/>
        </p:nvPicPr>
        <p:blipFill>
          <a:blip r:embed="rId8"/>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454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ky 12"/>
          <p:cNvSpPr/>
          <p:nvPr/>
        </p:nvSpPr>
        <p:spPr>
          <a:xfrm>
            <a:off x="5417125" y="1631638"/>
            <a:ext cx="2880954" cy="116249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p:cNvSpPr>
            <a:spLocks noGrp="1"/>
          </p:cNvSpPr>
          <p:nvPr>
            <p:ph type="title"/>
          </p:nvPr>
        </p:nvSpPr>
        <p:spPr/>
        <p:txBody>
          <a:bodyPr/>
          <a:lstStyle/>
          <a:p>
            <a:r>
              <a:rPr lang="nb-NO" dirty="0" smtClean="0"/>
              <a:t>Institutional </a:t>
            </a:r>
            <a:r>
              <a:rPr lang="nb-NO" dirty="0" err="1" smtClean="0"/>
              <a:t>equilibrium</a:t>
            </a:r>
            <a:endParaRPr lang="nb-NO" dirty="0"/>
          </a:p>
        </p:txBody>
      </p:sp>
      <p:sp>
        <p:nvSpPr>
          <p:cNvPr id="3" name="TekstSylinder 2"/>
          <p:cNvSpPr txBox="1"/>
          <p:nvPr/>
        </p:nvSpPr>
        <p:spPr>
          <a:xfrm>
            <a:off x="5748426" y="1866972"/>
            <a:ext cx="2544725" cy="369332"/>
          </a:xfrm>
          <a:prstGeom prst="rect">
            <a:avLst/>
          </a:prstGeom>
          <a:noFill/>
        </p:spPr>
        <p:txBody>
          <a:bodyPr wrap="square" rtlCol="0">
            <a:spAutoFit/>
          </a:bodyPr>
          <a:lstStyle/>
          <a:p>
            <a:r>
              <a:rPr lang="nb-NO" dirty="0" err="1" smtClean="0"/>
              <a:t>Political</a:t>
            </a:r>
            <a:r>
              <a:rPr lang="nb-NO" dirty="0" smtClean="0"/>
              <a:t> </a:t>
            </a:r>
            <a:r>
              <a:rPr lang="nb-NO" dirty="0" err="1" smtClean="0"/>
              <a:t>sustainability</a:t>
            </a:r>
            <a:endParaRPr lang="nb-NO" dirty="0"/>
          </a:p>
        </p:txBody>
      </p:sp>
      <p:cxnSp>
        <p:nvCxnSpPr>
          <p:cNvPr id="6" name="Rett pilkobling 5"/>
          <p:cNvCxnSpPr/>
          <p:nvPr/>
        </p:nvCxnSpPr>
        <p:spPr>
          <a:xfrm flipH="1">
            <a:off x="7301023" y="2171700"/>
            <a:ext cx="446568" cy="23834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8" name="Rett pilkobling 7"/>
          <p:cNvCxnSpPr/>
          <p:nvPr/>
        </p:nvCxnSpPr>
        <p:spPr>
          <a:xfrm flipH="1">
            <a:off x="5459086" y="2690899"/>
            <a:ext cx="999459" cy="62451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 name="Rett pilkobling 9"/>
          <p:cNvCxnSpPr/>
          <p:nvPr/>
        </p:nvCxnSpPr>
        <p:spPr>
          <a:xfrm flipH="1">
            <a:off x="6415795" y="2961917"/>
            <a:ext cx="630865" cy="124755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4" name="Gruppe 13"/>
          <p:cNvGrpSpPr/>
          <p:nvPr/>
        </p:nvGrpSpPr>
        <p:grpSpPr>
          <a:xfrm>
            <a:off x="1118933" y="1016527"/>
            <a:ext cx="5329140" cy="5622387"/>
            <a:chOff x="3944194" y="1408270"/>
            <a:chExt cx="5329140" cy="5622387"/>
          </a:xfrm>
        </p:grpSpPr>
        <p:sp>
          <p:nvSpPr>
            <p:cNvPr id="15" name="Frihåndsform 14"/>
            <p:cNvSpPr/>
            <p:nvPr/>
          </p:nvSpPr>
          <p:spPr>
            <a:xfrm>
              <a:off x="5919499" y="3897541"/>
              <a:ext cx="2779705" cy="2779705"/>
            </a:xfrm>
            <a:custGeom>
              <a:avLst/>
              <a:gdLst>
                <a:gd name="connsiteX0" fmla="*/ 1973047 w 2779705"/>
                <a:gd name="connsiteY0" fmla="*/ 443192 h 2779705"/>
                <a:gd name="connsiteX1" fmla="*/ 2189263 w 2779705"/>
                <a:gd name="connsiteY1" fmla="*/ 261755 h 2779705"/>
                <a:gd name="connsiteX2" fmla="*/ 2361996 w 2779705"/>
                <a:gd name="connsiteY2" fmla="*/ 406694 h 2779705"/>
                <a:gd name="connsiteX3" fmla="*/ 2220861 w 2779705"/>
                <a:gd name="connsiteY3" fmla="*/ 651133 h 2779705"/>
                <a:gd name="connsiteX4" fmla="*/ 2445107 w 2779705"/>
                <a:gd name="connsiteY4" fmla="*/ 1039539 h 2779705"/>
                <a:gd name="connsiteX5" fmla="*/ 2727364 w 2779705"/>
                <a:gd name="connsiteY5" fmla="*/ 1039531 h 2779705"/>
                <a:gd name="connsiteX6" fmla="*/ 2766519 w 2779705"/>
                <a:gd name="connsiteY6" fmla="*/ 1261591 h 2779705"/>
                <a:gd name="connsiteX7" fmla="*/ 2501282 w 2779705"/>
                <a:gd name="connsiteY7" fmla="*/ 1358122 h 2779705"/>
                <a:gd name="connsiteX8" fmla="*/ 2423402 w 2779705"/>
                <a:gd name="connsiteY8" fmla="*/ 1799801 h 2779705"/>
                <a:gd name="connsiteX9" fmla="*/ 2639628 w 2779705"/>
                <a:gd name="connsiteY9" fmla="*/ 1981226 h 2779705"/>
                <a:gd name="connsiteX10" fmla="*/ 2526885 w 2779705"/>
                <a:gd name="connsiteY10" fmla="*/ 2176503 h 2779705"/>
                <a:gd name="connsiteX11" fmla="*/ 2261653 w 2779705"/>
                <a:gd name="connsiteY11" fmla="*/ 2079958 h 2779705"/>
                <a:gd name="connsiteX12" fmla="*/ 1918088 w 2779705"/>
                <a:gd name="connsiteY12" fmla="*/ 2368243 h 2779705"/>
                <a:gd name="connsiteX13" fmla="*/ 1967108 w 2779705"/>
                <a:gd name="connsiteY13" fmla="*/ 2646212 h 2779705"/>
                <a:gd name="connsiteX14" fmla="*/ 1755221 w 2779705"/>
                <a:gd name="connsiteY14" fmla="*/ 2723332 h 2779705"/>
                <a:gd name="connsiteX15" fmla="*/ 1614099 w 2779705"/>
                <a:gd name="connsiteY15" fmla="*/ 2478887 h 2779705"/>
                <a:gd name="connsiteX16" fmla="*/ 1165607 w 2779705"/>
                <a:gd name="connsiteY16" fmla="*/ 2478887 h 2779705"/>
                <a:gd name="connsiteX17" fmla="*/ 1024484 w 2779705"/>
                <a:gd name="connsiteY17" fmla="*/ 2723332 h 2779705"/>
                <a:gd name="connsiteX18" fmla="*/ 812597 w 2779705"/>
                <a:gd name="connsiteY18" fmla="*/ 2646212 h 2779705"/>
                <a:gd name="connsiteX19" fmla="*/ 861617 w 2779705"/>
                <a:gd name="connsiteY19" fmla="*/ 2368244 h 2779705"/>
                <a:gd name="connsiteX20" fmla="*/ 518052 w 2779705"/>
                <a:gd name="connsiteY20" fmla="*/ 2079959 h 2779705"/>
                <a:gd name="connsiteX21" fmla="*/ 252820 w 2779705"/>
                <a:gd name="connsiteY21" fmla="*/ 2176503 h 2779705"/>
                <a:gd name="connsiteX22" fmla="*/ 140077 w 2779705"/>
                <a:gd name="connsiteY22" fmla="*/ 1981226 h 2779705"/>
                <a:gd name="connsiteX23" fmla="*/ 356303 w 2779705"/>
                <a:gd name="connsiteY23" fmla="*/ 1799801 h 2779705"/>
                <a:gd name="connsiteX24" fmla="*/ 278423 w 2779705"/>
                <a:gd name="connsiteY24" fmla="*/ 1358122 h 2779705"/>
                <a:gd name="connsiteX25" fmla="*/ 13186 w 2779705"/>
                <a:gd name="connsiteY25" fmla="*/ 1261591 h 2779705"/>
                <a:gd name="connsiteX26" fmla="*/ 52341 w 2779705"/>
                <a:gd name="connsiteY26" fmla="*/ 1039531 h 2779705"/>
                <a:gd name="connsiteX27" fmla="*/ 334598 w 2779705"/>
                <a:gd name="connsiteY27" fmla="*/ 1039538 h 2779705"/>
                <a:gd name="connsiteX28" fmla="*/ 558844 w 2779705"/>
                <a:gd name="connsiteY28" fmla="*/ 651132 h 2779705"/>
                <a:gd name="connsiteX29" fmla="*/ 417709 w 2779705"/>
                <a:gd name="connsiteY29" fmla="*/ 406694 h 2779705"/>
                <a:gd name="connsiteX30" fmla="*/ 590442 w 2779705"/>
                <a:gd name="connsiteY30" fmla="*/ 261755 h 2779705"/>
                <a:gd name="connsiteX31" fmla="*/ 806658 w 2779705"/>
                <a:gd name="connsiteY31" fmla="*/ 443192 h 2779705"/>
                <a:gd name="connsiteX32" fmla="*/ 1228103 w 2779705"/>
                <a:gd name="connsiteY32" fmla="*/ 289799 h 2779705"/>
                <a:gd name="connsiteX33" fmla="*/ 1277110 w 2779705"/>
                <a:gd name="connsiteY33" fmla="*/ 11828 h 2779705"/>
                <a:gd name="connsiteX34" fmla="*/ 1502595 w 2779705"/>
                <a:gd name="connsiteY34" fmla="*/ 11828 h 2779705"/>
                <a:gd name="connsiteX35" fmla="*/ 1551602 w 2779705"/>
                <a:gd name="connsiteY35" fmla="*/ 289799 h 2779705"/>
                <a:gd name="connsiteX36" fmla="*/ 1973047 w 2779705"/>
                <a:gd name="connsiteY36" fmla="*/ 443192 h 277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779705" h="2779705">
                  <a:moveTo>
                    <a:pt x="1973047" y="443192"/>
                  </a:moveTo>
                  <a:lnTo>
                    <a:pt x="2189263" y="261755"/>
                  </a:lnTo>
                  <a:lnTo>
                    <a:pt x="2361996" y="406694"/>
                  </a:lnTo>
                  <a:lnTo>
                    <a:pt x="2220861" y="651133"/>
                  </a:lnTo>
                  <a:cubicBezTo>
                    <a:pt x="2321216" y="764026"/>
                    <a:pt x="2397517" y="896182"/>
                    <a:pt x="2445107" y="1039539"/>
                  </a:cubicBezTo>
                  <a:lnTo>
                    <a:pt x="2727364" y="1039531"/>
                  </a:lnTo>
                  <a:lnTo>
                    <a:pt x="2766519" y="1261591"/>
                  </a:lnTo>
                  <a:lnTo>
                    <a:pt x="2501282" y="1358122"/>
                  </a:lnTo>
                  <a:cubicBezTo>
                    <a:pt x="2505593" y="1509110"/>
                    <a:pt x="2479094" y="1659393"/>
                    <a:pt x="2423402" y="1799801"/>
                  </a:cubicBezTo>
                  <a:lnTo>
                    <a:pt x="2639628" y="1981226"/>
                  </a:lnTo>
                  <a:lnTo>
                    <a:pt x="2526885" y="2176503"/>
                  </a:lnTo>
                  <a:lnTo>
                    <a:pt x="2261653" y="2079958"/>
                  </a:lnTo>
                  <a:cubicBezTo>
                    <a:pt x="2167902" y="2198392"/>
                    <a:pt x="2051003" y="2296482"/>
                    <a:pt x="1918088" y="2368243"/>
                  </a:cubicBezTo>
                  <a:lnTo>
                    <a:pt x="1967108" y="2646212"/>
                  </a:lnTo>
                  <a:lnTo>
                    <a:pt x="1755221" y="2723332"/>
                  </a:lnTo>
                  <a:lnTo>
                    <a:pt x="1614099" y="2478887"/>
                  </a:lnTo>
                  <a:cubicBezTo>
                    <a:pt x="1466154" y="2509351"/>
                    <a:pt x="1313552" y="2509351"/>
                    <a:pt x="1165607" y="2478887"/>
                  </a:cubicBezTo>
                  <a:lnTo>
                    <a:pt x="1024484" y="2723332"/>
                  </a:lnTo>
                  <a:lnTo>
                    <a:pt x="812597" y="2646212"/>
                  </a:lnTo>
                  <a:lnTo>
                    <a:pt x="861617" y="2368244"/>
                  </a:lnTo>
                  <a:cubicBezTo>
                    <a:pt x="728702" y="2296483"/>
                    <a:pt x="611803" y="2198393"/>
                    <a:pt x="518052" y="2079959"/>
                  </a:cubicBezTo>
                  <a:lnTo>
                    <a:pt x="252820" y="2176503"/>
                  </a:lnTo>
                  <a:lnTo>
                    <a:pt x="140077" y="1981226"/>
                  </a:lnTo>
                  <a:lnTo>
                    <a:pt x="356303" y="1799801"/>
                  </a:lnTo>
                  <a:cubicBezTo>
                    <a:pt x="300611" y="1659393"/>
                    <a:pt x="274113" y="1509110"/>
                    <a:pt x="278423" y="1358122"/>
                  </a:cubicBezTo>
                  <a:lnTo>
                    <a:pt x="13186" y="1261591"/>
                  </a:lnTo>
                  <a:lnTo>
                    <a:pt x="52341" y="1039531"/>
                  </a:lnTo>
                  <a:lnTo>
                    <a:pt x="334598" y="1039538"/>
                  </a:lnTo>
                  <a:cubicBezTo>
                    <a:pt x="382188" y="896182"/>
                    <a:pt x="458489" y="764025"/>
                    <a:pt x="558844" y="651132"/>
                  </a:cubicBezTo>
                  <a:lnTo>
                    <a:pt x="417709" y="406694"/>
                  </a:lnTo>
                  <a:lnTo>
                    <a:pt x="590442" y="261755"/>
                  </a:lnTo>
                  <a:lnTo>
                    <a:pt x="806658" y="443192"/>
                  </a:lnTo>
                  <a:cubicBezTo>
                    <a:pt x="935262" y="363965"/>
                    <a:pt x="1078660" y="311772"/>
                    <a:pt x="1228103" y="289799"/>
                  </a:cubicBezTo>
                  <a:lnTo>
                    <a:pt x="1277110" y="11828"/>
                  </a:lnTo>
                  <a:lnTo>
                    <a:pt x="1502595" y="11828"/>
                  </a:lnTo>
                  <a:lnTo>
                    <a:pt x="1551602" y="289799"/>
                  </a:lnTo>
                  <a:cubicBezTo>
                    <a:pt x="1701044" y="311773"/>
                    <a:pt x="1844443" y="363965"/>
                    <a:pt x="1973047" y="443192"/>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81704" tIns="673993" rIns="581704" bIns="722607" numCol="1" spcCol="1270" anchor="ctr" anchorCtr="0">
              <a:noAutofit/>
            </a:bodyPr>
            <a:lstStyle/>
            <a:p>
              <a:pPr lvl="0" algn="ctr" defTabSz="800100">
                <a:lnSpc>
                  <a:spcPct val="90000"/>
                </a:lnSpc>
                <a:spcBef>
                  <a:spcPct val="0"/>
                </a:spcBef>
                <a:spcAft>
                  <a:spcPct val="35000"/>
                </a:spcAft>
              </a:pPr>
              <a:r>
                <a:rPr lang="nb-NO" sz="1800" kern="1200" dirty="0" err="1" smtClean="0"/>
                <a:t>Well-regulated</a:t>
              </a:r>
              <a:r>
                <a:rPr lang="nb-NO" sz="1800" kern="1200" dirty="0" smtClean="0"/>
                <a:t> </a:t>
              </a:r>
              <a:r>
                <a:rPr lang="nb-NO" sz="1800" kern="1200" dirty="0" err="1" smtClean="0"/>
                <a:t>labour</a:t>
              </a:r>
              <a:r>
                <a:rPr lang="nb-NO" sz="1800" kern="1200" dirty="0" smtClean="0"/>
                <a:t> </a:t>
              </a:r>
              <a:r>
                <a:rPr lang="nb-NO" sz="1800" kern="1200" dirty="0" err="1" smtClean="0"/>
                <a:t>market</a:t>
              </a:r>
              <a:endParaRPr lang="nb-NO" sz="1800" kern="1200" dirty="0"/>
            </a:p>
          </p:txBody>
        </p:sp>
        <p:sp>
          <p:nvSpPr>
            <p:cNvPr id="16" name="Frihåndsform 15"/>
            <p:cNvSpPr/>
            <p:nvPr/>
          </p:nvSpPr>
          <p:spPr>
            <a:xfrm>
              <a:off x="4302216" y="3240520"/>
              <a:ext cx="2021604" cy="2021604"/>
            </a:xfrm>
            <a:custGeom>
              <a:avLst/>
              <a:gdLst>
                <a:gd name="connsiteX0" fmla="*/ 1512659 w 2021604"/>
                <a:gd name="connsiteY0" fmla="*/ 512021 h 2021604"/>
                <a:gd name="connsiteX1" fmla="*/ 1810914 w 2021604"/>
                <a:gd name="connsiteY1" fmla="*/ 422132 h 2021604"/>
                <a:gd name="connsiteX2" fmla="*/ 1920661 w 2021604"/>
                <a:gd name="connsiteY2" fmla="*/ 612219 h 2021604"/>
                <a:gd name="connsiteX3" fmla="*/ 1693688 w 2021604"/>
                <a:gd name="connsiteY3" fmla="*/ 825572 h 2021604"/>
                <a:gd name="connsiteX4" fmla="*/ 1693688 w 2021604"/>
                <a:gd name="connsiteY4" fmla="*/ 1196033 h 2021604"/>
                <a:gd name="connsiteX5" fmla="*/ 1920661 w 2021604"/>
                <a:gd name="connsiteY5" fmla="*/ 1409385 h 2021604"/>
                <a:gd name="connsiteX6" fmla="*/ 1810914 w 2021604"/>
                <a:gd name="connsiteY6" fmla="*/ 1599472 h 2021604"/>
                <a:gd name="connsiteX7" fmla="*/ 1512659 w 2021604"/>
                <a:gd name="connsiteY7" fmla="*/ 1509583 h 2021604"/>
                <a:gd name="connsiteX8" fmla="*/ 1191831 w 2021604"/>
                <a:gd name="connsiteY8" fmla="*/ 1694813 h 2021604"/>
                <a:gd name="connsiteX9" fmla="*/ 1120549 w 2021604"/>
                <a:gd name="connsiteY9" fmla="*/ 1998054 h 2021604"/>
                <a:gd name="connsiteX10" fmla="*/ 901055 w 2021604"/>
                <a:gd name="connsiteY10" fmla="*/ 1998054 h 2021604"/>
                <a:gd name="connsiteX11" fmla="*/ 829773 w 2021604"/>
                <a:gd name="connsiteY11" fmla="*/ 1694814 h 2021604"/>
                <a:gd name="connsiteX12" fmla="*/ 508945 w 2021604"/>
                <a:gd name="connsiteY12" fmla="*/ 1509584 h 2021604"/>
                <a:gd name="connsiteX13" fmla="*/ 210690 w 2021604"/>
                <a:gd name="connsiteY13" fmla="*/ 1599472 h 2021604"/>
                <a:gd name="connsiteX14" fmla="*/ 100943 w 2021604"/>
                <a:gd name="connsiteY14" fmla="*/ 1409385 h 2021604"/>
                <a:gd name="connsiteX15" fmla="*/ 327916 w 2021604"/>
                <a:gd name="connsiteY15" fmla="*/ 1196032 h 2021604"/>
                <a:gd name="connsiteX16" fmla="*/ 327916 w 2021604"/>
                <a:gd name="connsiteY16" fmla="*/ 825571 h 2021604"/>
                <a:gd name="connsiteX17" fmla="*/ 100943 w 2021604"/>
                <a:gd name="connsiteY17" fmla="*/ 612219 h 2021604"/>
                <a:gd name="connsiteX18" fmla="*/ 210690 w 2021604"/>
                <a:gd name="connsiteY18" fmla="*/ 422132 h 2021604"/>
                <a:gd name="connsiteX19" fmla="*/ 508945 w 2021604"/>
                <a:gd name="connsiteY19" fmla="*/ 512021 h 2021604"/>
                <a:gd name="connsiteX20" fmla="*/ 829773 w 2021604"/>
                <a:gd name="connsiteY20" fmla="*/ 326791 h 2021604"/>
                <a:gd name="connsiteX21" fmla="*/ 901055 w 2021604"/>
                <a:gd name="connsiteY21" fmla="*/ 23550 h 2021604"/>
                <a:gd name="connsiteX22" fmla="*/ 1120549 w 2021604"/>
                <a:gd name="connsiteY22" fmla="*/ 23550 h 2021604"/>
                <a:gd name="connsiteX23" fmla="*/ 1191831 w 2021604"/>
                <a:gd name="connsiteY23" fmla="*/ 326790 h 2021604"/>
                <a:gd name="connsiteX24" fmla="*/ 1512659 w 2021604"/>
                <a:gd name="connsiteY24" fmla="*/ 512020 h 2021604"/>
                <a:gd name="connsiteX25" fmla="*/ 1512659 w 2021604"/>
                <a:gd name="connsiteY25" fmla="*/ 512021 h 2021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21604" h="2021604">
                  <a:moveTo>
                    <a:pt x="1512659" y="512021"/>
                  </a:moveTo>
                  <a:lnTo>
                    <a:pt x="1810914" y="422132"/>
                  </a:lnTo>
                  <a:lnTo>
                    <a:pt x="1920661" y="612219"/>
                  </a:lnTo>
                  <a:lnTo>
                    <a:pt x="1693688" y="825572"/>
                  </a:lnTo>
                  <a:cubicBezTo>
                    <a:pt x="1726589" y="946867"/>
                    <a:pt x="1726589" y="1074737"/>
                    <a:pt x="1693688" y="1196033"/>
                  </a:cubicBezTo>
                  <a:lnTo>
                    <a:pt x="1920661" y="1409385"/>
                  </a:lnTo>
                  <a:lnTo>
                    <a:pt x="1810914" y="1599472"/>
                  </a:lnTo>
                  <a:lnTo>
                    <a:pt x="1512659" y="1509583"/>
                  </a:lnTo>
                  <a:cubicBezTo>
                    <a:pt x="1424065" y="1598724"/>
                    <a:pt x="1313326" y="1662659"/>
                    <a:pt x="1191831" y="1694813"/>
                  </a:cubicBezTo>
                  <a:lnTo>
                    <a:pt x="1120549" y="1998054"/>
                  </a:lnTo>
                  <a:lnTo>
                    <a:pt x="901055" y="1998054"/>
                  </a:lnTo>
                  <a:lnTo>
                    <a:pt x="829773" y="1694814"/>
                  </a:lnTo>
                  <a:cubicBezTo>
                    <a:pt x="708278" y="1662659"/>
                    <a:pt x="597539" y="1598724"/>
                    <a:pt x="508945" y="1509584"/>
                  </a:cubicBezTo>
                  <a:lnTo>
                    <a:pt x="210690" y="1599472"/>
                  </a:lnTo>
                  <a:lnTo>
                    <a:pt x="100943" y="1409385"/>
                  </a:lnTo>
                  <a:lnTo>
                    <a:pt x="327916" y="1196032"/>
                  </a:lnTo>
                  <a:cubicBezTo>
                    <a:pt x="295015" y="1074737"/>
                    <a:pt x="295015" y="946867"/>
                    <a:pt x="327916" y="825571"/>
                  </a:cubicBezTo>
                  <a:lnTo>
                    <a:pt x="100943" y="612219"/>
                  </a:lnTo>
                  <a:lnTo>
                    <a:pt x="210690" y="422132"/>
                  </a:lnTo>
                  <a:lnTo>
                    <a:pt x="508945" y="512021"/>
                  </a:lnTo>
                  <a:cubicBezTo>
                    <a:pt x="597539" y="422880"/>
                    <a:pt x="708278" y="358945"/>
                    <a:pt x="829773" y="326791"/>
                  </a:cubicBezTo>
                  <a:lnTo>
                    <a:pt x="901055" y="23550"/>
                  </a:lnTo>
                  <a:lnTo>
                    <a:pt x="1120549" y="23550"/>
                  </a:lnTo>
                  <a:lnTo>
                    <a:pt x="1191831" y="326790"/>
                  </a:lnTo>
                  <a:cubicBezTo>
                    <a:pt x="1313326" y="358945"/>
                    <a:pt x="1424065" y="422880"/>
                    <a:pt x="1512659" y="512020"/>
                  </a:cubicBezTo>
                  <a:lnTo>
                    <a:pt x="1512659" y="512021"/>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31805" tIns="534881" rIns="531805" bIns="534881" numCol="1" spcCol="1270" anchor="ctr" anchorCtr="0">
              <a:noAutofit/>
            </a:bodyPr>
            <a:lstStyle/>
            <a:p>
              <a:pPr lvl="0" algn="ctr" defTabSz="800100">
                <a:lnSpc>
                  <a:spcPct val="90000"/>
                </a:lnSpc>
                <a:spcBef>
                  <a:spcPct val="0"/>
                </a:spcBef>
                <a:spcAft>
                  <a:spcPct val="35000"/>
                </a:spcAft>
              </a:pPr>
              <a:r>
                <a:rPr lang="nb-NO" sz="1800" kern="1200" dirty="0" err="1" smtClean="0"/>
                <a:t>Generous</a:t>
              </a:r>
              <a:r>
                <a:rPr lang="nb-NO" sz="1800" kern="1200" dirty="0" smtClean="0"/>
                <a:t> </a:t>
              </a:r>
              <a:r>
                <a:rPr lang="nb-NO" sz="1800" kern="1200" dirty="0" err="1" smtClean="0"/>
                <a:t>welfare</a:t>
              </a:r>
              <a:r>
                <a:rPr lang="nb-NO" sz="1800" kern="1200" dirty="0" smtClean="0"/>
                <a:t> </a:t>
              </a:r>
              <a:r>
                <a:rPr lang="nb-NO" sz="1800" kern="1200" dirty="0" err="1" smtClean="0"/>
                <a:t>state</a:t>
              </a:r>
              <a:endParaRPr lang="nb-NO" sz="1800" kern="1200" dirty="0"/>
            </a:p>
          </p:txBody>
        </p:sp>
        <p:sp>
          <p:nvSpPr>
            <p:cNvPr id="17" name="Frihåndsform 16"/>
            <p:cNvSpPr/>
            <p:nvPr/>
          </p:nvSpPr>
          <p:spPr>
            <a:xfrm>
              <a:off x="5211937" y="1623236"/>
              <a:ext cx="2425925" cy="2425925"/>
            </a:xfrm>
            <a:custGeom>
              <a:avLst/>
              <a:gdLst>
                <a:gd name="connsiteX0" fmla="*/ 1482097 w 1980759"/>
                <a:gd name="connsiteY0" fmla="*/ 501676 h 1980759"/>
                <a:gd name="connsiteX1" fmla="*/ 1774326 w 1980759"/>
                <a:gd name="connsiteY1" fmla="*/ 413604 h 1980759"/>
                <a:gd name="connsiteX2" fmla="*/ 1881855 w 1980759"/>
                <a:gd name="connsiteY2" fmla="*/ 599850 h 1980759"/>
                <a:gd name="connsiteX3" fmla="*/ 1659468 w 1980759"/>
                <a:gd name="connsiteY3" fmla="*/ 808891 h 1980759"/>
                <a:gd name="connsiteX4" fmla="*/ 1659468 w 1980759"/>
                <a:gd name="connsiteY4" fmla="*/ 1171867 h 1980759"/>
                <a:gd name="connsiteX5" fmla="*/ 1881855 w 1980759"/>
                <a:gd name="connsiteY5" fmla="*/ 1380909 h 1980759"/>
                <a:gd name="connsiteX6" fmla="*/ 1774326 w 1980759"/>
                <a:gd name="connsiteY6" fmla="*/ 1567155 h 1980759"/>
                <a:gd name="connsiteX7" fmla="*/ 1482097 w 1980759"/>
                <a:gd name="connsiteY7" fmla="*/ 1479083 h 1980759"/>
                <a:gd name="connsiteX8" fmla="*/ 1167750 w 1980759"/>
                <a:gd name="connsiteY8" fmla="*/ 1660571 h 1980759"/>
                <a:gd name="connsiteX9" fmla="*/ 1097909 w 1980759"/>
                <a:gd name="connsiteY9" fmla="*/ 1957685 h 1980759"/>
                <a:gd name="connsiteX10" fmla="*/ 882850 w 1980759"/>
                <a:gd name="connsiteY10" fmla="*/ 1957685 h 1980759"/>
                <a:gd name="connsiteX11" fmla="*/ 813009 w 1980759"/>
                <a:gd name="connsiteY11" fmla="*/ 1660571 h 1980759"/>
                <a:gd name="connsiteX12" fmla="*/ 498662 w 1980759"/>
                <a:gd name="connsiteY12" fmla="*/ 1479083 h 1980759"/>
                <a:gd name="connsiteX13" fmla="*/ 206433 w 1980759"/>
                <a:gd name="connsiteY13" fmla="*/ 1567155 h 1980759"/>
                <a:gd name="connsiteX14" fmla="*/ 98904 w 1980759"/>
                <a:gd name="connsiteY14" fmla="*/ 1380909 h 1980759"/>
                <a:gd name="connsiteX15" fmla="*/ 321291 w 1980759"/>
                <a:gd name="connsiteY15" fmla="*/ 1171868 h 1980759"/>
                <a:gd name="connsiteX16" fmla="*/ 321291 w 1980759"/>
                <a:gd name="connsiteY16" fmla="*/ 808892 h 1980759"/>
                <a:gd name="connsiteX17" fmla="*/ 98904 w 1980759"/>
                <a:gd name="connsiteY17" fmla="*/ 599850 h 1980759"/>
                <a:gd name="connsiteX18" fmla="*/ 206433 w 1980759"/>
                <a:gd name="connsiteY18" fmla="*/ 413604 h 1980759"/>
                <a:gd name="connsiteX19" fmla="*/ 498662 w 1980759"/>
                <a:gd name="connsiteY19" fmla="*/ 501676 h 1980759"/>
                <a:gd name="connsiteX20" fmla="*/ 813009 w 1980759"/>
                <a:gd name="connsiteY20" fmla="*/ 320188 h 1980759"/>
                <a:gd name="connsiteX21" fmla="*/ 882850 w 1980759"/>
                <a:gd name="connsiteY21" fmla="*/ 23074 h 1980759"/>
                <a:gd name="connsiteX22" fmla="*/ 1097909 w 1980759"/>
                <a:gd name="connsiteY22" fmla="*/ 23074 h 1980759"/>
                <a:gd name="connsiteX23" fmla="*/ 1167750 w 1980759"/>
                <a:gd name="connsiteY23" fmla="*/ 320188 h 1980759"/>
                <a:gd name="connsiteX24" fmla="*/ 1482097 w 1980759"/>
                <a:gd name="connsiteY24" fmla="*/ 501676 h 1980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0759" h="1980759">
                  <a:moveTo>
                    <a:pt x="1274910" y="501039"/>
                  </a:moveTo>
                  <a:lnTo>
                    <a:pt x="1486771" y="369824"/>
                  </a:lnTo>
                  <a:lnTo>
                    <a:pt x="1610935" y="493988"/>
                  </a:lnTo>
                  <a:lnTo>
                    <a:pt x="1479720" y="705849"/>
                  </a:lnTo>
                  <a:cubicBezTo>
                    <a:pt x="1530258" y="792767"/>
                    <a:pt x="1556734" y="891577"/>
                    <a:pt x="1556426" y="992119"/>
                  </a:cubicBezTo>
                  <a:lnTo>
                    <a:pt x="1775992" y="1109989"/>
                  </a:lnTo>
                  <a:lnTo>
                    <a:pt x="1730545" y="1279601"/>
                  </a:lnTo>
                  <a:lnTo>
                    <a:pt x="1481460" y="1271896"/>
                  </a:lnTo>
                  <a:cubicBezTo>
                    <a:pt x="1431456" y="1359123"/>
                    <a:pt x="1359122" y="1431456"/>
                    <a:pt x="1271895" y="1481460"/>
                  </a:cubicBezTo>
                  <a:lnTo>
                    <a:pt x="1279601" y="1730545"/>
                  </a:lnTo>
                  <a:lnTo>
                    <a:pt x="1109989" y="1775993"/>
                  </a:lnTo>
                  <a:lnTo>
                    <a:pt x="992120" y="1556426"/>
                  </a:lnTo>
                  <a:cubicBezTo>
                    <a:pt x="891577" y="1556735"/>
                    <a:pt x="792767" y="1530259"/>
                    <a:pt x="705849" y="1479720"/>
                  </a:cubicBezTo>
                  <a:lnTo>
                    <a:pt x="493988" y="1610935"/>
                  </a:lnTo>
                  <a:lnTo>
                    <a:pt x="369824" y="1486771"/>
                  </a:lnTo>
                  <a:lnTo>
                    <a:pt x="501039" y="1274910"/>
                  </a:lnTo>
                  <a:cubicBezTo>
                    <a:pt x="450501" y="1187992"/>
                    <a:pt x="424025" y="1089182"/>
                    <a:pt x="424333" y="988640"/>
                  </a:cubicBezTo>
                  <a:lnTo>
                    <a:pt x="204767" y="870770"/>
                  </a:lnTo>
                  <a:lnTo>
                    <a:pt x="250214" y="701158"/>
                  </a:lnTo>
                  <a:lnTo>
                    <a:pt x="499299" y="708863"/>
                  </a:lnTo>
                  <a:cubicBezTo>
                    <a:pt x="549303" y="621636"/>
                    <a:pt x="621637" y="549303"/>
                    <a:pt x="708864" y="499299"/>
                  </a:cubicBezTo>
                  <a:lnTo>
                    <a:pt x="701158" y="250214"/>
                  </a:lnTo>
                  <a:lnTo>
                    <a:pt x="870770" y="204766"/>
                  </a:lnTo>
                  <a:lnTo>
                    <a:pt x="988639" y="424333"/>
                  </a:lnTo>
                  <a:cubicBezTo>
                    <a:pt x="1089182" y="424024"/>
                    <a:pt x="1187992" y="450500"/>
                    <a:pt x="1274910" y="501039"/>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74802" tIns="674802" rIns="674801" bIns="674801" numCol="1" spcCol="1270" anchor="ctr" anchorCtr="0">
              <a:noAutofit/>
            </a:bodyPr>
            <a:lstStyle/>
            <a:p>
              <a:pPr lvl="0" algn="ctr" defTabSz="622300">
                <a:lnSpc>
                  <a:spcPct val="90000"/>
                </a:lnSpc>
                <a:spcBef>
                  <a:spcPct val="0"/>
                </a:spcBef>
                <a:spcAft>
                  <a:spcPct val="35000"/>
                </a:spcAft>
              </a:pPr>
              <a:r>
                <a:rPr lang="nb-NO" sz="1400" kern="1200" dirty="0" err="1" smtClean="0"/>
                <a:t>Ambitious</a:t>
              </a:r>
              <a:r>
                <a:rPr lang="nb-NO" sz="1400" kern="1200" dirty="0" smtClean="0"/>
                <a:t> training and </a:t>
              </a:r>
              <a:r>
                <a:rPr lang="nb-NO" sz="1400" kern="1200" dirty="0" err="1" smtClean="0"/>
                <a:t>education</a:t>
              </a:r>
              <a:r>
                <a:rPr lang="nb-NO" sz="1400" kern="1200" dirty="0" smtClean="0"/>
                <a:t> systems</a:t>
              </a:r>
              <a:endParaRPr lang="nb-NO" sz="1400" kern="1200" dirty="0"/>
            </a:p>
          </p:txBody>
        </p:sp>
        <p:sp>
          <p:nvSpPr>
            <p:cNvPr id="18" name="Sirkelformet pil 17"/>
            <p:cNvSpPr/>
            <p:nvPr/>
          </p:nvSpPr>
          <p:spPr>
            <a:xfrm>
              <a:off x="5715311" y="3472634"/>
              <a:ext cx="3558023" cy="3558023"/>
            </a:xfrm>
            <a:prstGeom prst="circularArrow">
              <a:avLst>
                <a:gd name="adj1" fmla="val 4687"/>
                <a:gd name="adj2" fmla="val 299029"/>
                <a:gd name="adj3" fmla="val 2533470"/>
                <a:gd name="adj4" fmla="val 15824490"/>
                <a:gd name="adj5" fmla="val 5469"/>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9" name="Figur 18"/>
            <p:cNvSpPr/>
            <p:nvPr/>
          </p:nvSpPr>
          <p:spPr>
            <a:xfrm>
              <a:off x="3944194" y="2789526"/>
              <a:ext cx="2585126" cy="2585126"/>
            </a:xfrm>
            <a:prstGeom prst="leftCircularArrow">
              <a:avLst>
                <a:gd name="adj1" fmla="val 6452"/>
                <a:gd name="adj2" fmla="val 429999"/>
                <a:gd name="adj3" fmla="val 10489124"/>
                <a:gd name="adj4" fmla="val 14837806"/>
                <a:gd name="adj5" fmla="val 7527"/>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20" name="Sirkelformet pil 19"/>
            <p:cNvSpPr/>
            <p:nvPr/>
          </p:nvSpPr>
          <p:spPr>
            <a:xfrm>
              <a:off x="4976350" y="1408270"/>
              <a:ext cx="2787286" cy="2787286"/>
            </a:xfrm>
            <a:prstGeom prst="circularArrow">
              <a:avLst>
                <a:gd name="adj1" fmla="val 5984"/>
                <a:gd name="adj2" fmla="val 394124"/>
                <a:gd name="adj3" fmla="val 13313824"/>
                <a:gd name="adj4" fmla="val 10508221"/>
                <a:gd name="adj5" fmla="val 6981"/>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grpSp>
      <p:pic>
        <p:nvPicPr>
          <p:cNvPr id="21" name="Bilde 20"/>
          <p:cNvPicPr>
            <a:picLocks noChangeAspect="1"/>
          </p:cNvPicPr>
          <p:nvPr/>
        </p:nvPicPr>
        <p:blipFill>
          <a:blip r:embed="rId3"/>
          <a:stretch>
            <a:fillRect/>
          </a:stretch>
        </p:blipFill>
        <p:spPr>
          <a:xfrm>
            <a:off x="715108" y="6201508"/>
            <a:ext cx="1312984" cy="656492"/>
          </a:xfrm>
          <a:prstGeom prst="rect">
            <a:avLst/>
          </a:prstGeom>
        </p:spPr>
      </p:pic>
      <p:cxnSp>
        <p:nvCxnSpPr>
          <p:cNvPr id="25" name="Rett pilkobling 24"/>
          <p:cNvCxnSpPr/>
          <p:nvPr/>
        </p:nvCxnSpPr>
        <p:spPr>
          <a:xfrm flipH="1">
            <a:off x="4360517" y="2115560"/>
            <a:ext cx="909159" cy="0"/>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pic>
        <p:nvPicPr>
          <p:cNvPr id="2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6773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Labour </a:t>
            </a:r>
            <a:r>
              <a:rPr lang="nb-NO" dirty="0" err="1" smtClean="0"/>
              <a:t>migration</a:t>
            </a:r>
            <a:r>
              <a:rPr lang="nb-NO" dirty="0" smtClean="0"/>
              <a:t> as a </a:t>
            </a:r>
            <a:r>
              <a:rPr lang="nb-NO" dirty="0" err="1" smtClean="0"/>
              <a:t>challenge</a:t>
            </a:r>
            <a:endParaRPr lang="nb-NO" dirty="0"/>
          </a:p>
        </p:txBody>
      </p:sp>
      <p:sp>
        <p:nvSpPr>
          <p:cNvPr id="3" name="Plassholder for innhold 2"/>
          <p:cNvSpPr>
            <a:spLocks noGrp="1"/>
          </p:cNvSpPr>
          <p:nvPr>
            <p:ph idx="1"/>
          </p:nvPr>
        </p:nvSpPr>
        <p:spPr/>
        <p:txBody>
          <a:bodyPr/>
          <a:lstStyle/>
          <a:p>
            <a:r>
              <a:rPr lang="nb-NO" dirty="0" err="1" smtClean="0"/>
              <a:t>Mainly</a:t>
            </a:r>
            <a:r>
              <a:rPr lang="nb-NO" dirty="0" smtClean="0"/>
              <a:t> from </a:t>
            </a:r>
            <a:r>
              <a:rPr lang="nb-NO" dirty="0" err="1" smtClean="0"/>
              <a:t>the</a:t>
            </a:r>
            <a:r>
              <a:rPr lang="nb-NO" dirty="0" smtClean="0"/>
              <a:t> EEA</a:t>
            </a:r>
          </a:p>
          <a:p>
            <a:r>
              <a:rPr lang="nb-NO" dirty="0" smtClean="0"/>
              <a:t>Supply-side </a:t>
            </a:r>
            <a:r>
              <a:rPr lang="nb-NO" dirty="0" err="1" smtClean="0"/>
              <a:t>shock</a:t>
            </a:r>
            <a:r>
              <a:rPr lang="nb-NO" dirty="0" smtClean="0"/>
              <a:t> in (parts </a:t>
            </a:r>
            <a:r>
              <a:rPr lang="nb-NO" dirty="0" err="1" smtClean="0"/>
              <a:t>of</a:t>
            </a:r>
            <a:r>
              <a:rPr lang="nb-NO" dirty="0" smtClean="0"/>
              <a:t>) </a:t>
            </a:r>
            <a:r>
              <a:rPr lang="nb-NO" dirty="0" err="1" smtClean="0"/>
              <a:t>the</a:t>
            </a:r>
            <a:r>
              <a:rPr lang="nb-NO" dirty="0" smtClean="0"/>
              <a:t> </a:t>
            </a:r>
            <a:r>
              <a:rPr lang="nb-NO" dirty="0" err="1" smtClean="0"/>
              <a:t>labour</a:t>
            </a:r>
            <a:r>
              <a:rPr lang="nb-NO" dirty="0" smtClean="0"/>
              <a:t> </a:t>
            </a:r>
            <a:r>
              <a:rPr lang="nb-NO" dirty="0" err="1" smtClean="0"/>
              <a:t>market</a:t>
            </a:r>
            <a:endParaRPr lang="nb-NO" dirty="0" smtClean="0"/>
          </a:p>
          <a:p>
            <a:pPr lvl="1"/>
            <a:r>
              <a:rPr lang="nb-NO" dirty="0" err="1" smtClean="0"/>
              <a:t>displacement</a:t>
            </a:r>
            <a:r>
              <a:rPr lang="nb-NO" dirty="0" smtClean="0"/>
              <a:t> </a:t>
            </a:r>
            <a:r>
              <a:rPr lang="nb-NO" dirty="0"/>
              <a:t>a</a:t>
            </a:r>
            <a:r>
              <a:rPr lang="en-GB" dirty="0" err="1"/>
              <a:t>nd</a:t>
            </a:r>
            <a:r>
              <a:rPr lang="en-GB" dirty="0"/>
              <a:t> distributional effects, new social divisions and increased pressure on labour institutions in exposed </a:t>
            </a:r>
            <a:r>
              <a:rPr lang="en-GB" dirty="0" smtClean="0"/>
              <a:t>sectors</a:t>
            </a:r>
          </a:p>
          <a:p>
            <a:pPr lvl="1"/>
            <a:r>
              <a:rPr lang="en-GB" dirty="0"/>
              <a:t>Negative effects on wages </a:t>
            </a:r>
            <a:r>
              <a:rPr lang="en-GB" dirty="0" smtClean="0"/>
              <a:t>- </a:t>
            </a:r>
            <a:r>
              <a:rPr lang="en-GB" dirty="0"/>
              <a:t>most significantly for </a:t>
            </a:r>
            <a:r>
              <a:rPr lang="en-GB" dirty="0" smtClean="0"/>
              <a:t>low-skilled domestic </a:t>
            </a:r>
            <a:r>
              <a:rPr lang="en-GB" dirty="0"/>
              <a:t>workers </a:t>
            </a:r>
            <a:r>
              <a:rPr lang="en-GB" dirty="0" smtClean="0"/>
              <a:t>and </a:t>
            </a:r>
            <a:r>
              <a:rPr lang="en-GB" dirty="0"/>
              <a:t>for immigrants who arrived </a:t>
            </a:r>
            <a:r>
              <a:rPr lang="en-GB" dirty="0" smtClean="0"/>
              <a:t>earlier</a:t>
            </a:r>
          </a:p>
          <a:p>
            <a:pPr lvl="1"/>
            <a:r>
              <a:rPr lang="en-GB" dirty="0" smtClean="0"/>
              <a:t>Extensions of collective agreements counteract this to some extent, but there are loopholes</a:t>
            </a:r>
          </a:p>
          <a:p>
            <a:pPr lvl="1"/>
            <a:endParaRPr lang="nb-NO" dirty="0"/>
          </a:p>
        </p:txBody>
      </p:sp>
      <p:pic>
        <p:nvPicPr>
          <p:cNvPr id="4" name="Bilde 3"/>
          <p:cNvPicPr>
            <a:picLocks noChangeAspect="1"/>
          </p:cNvPicPr>
          <p:nvPr/>
        </p:nvPicPr>
        <p:blipFill>
          <a:blip r:embed="rId3"/>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823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The </a:t>
            </a:r>
            <a:r>
              <a:rPr lang="nb-NO" dirty="0" err="1" smtClean="0"/>
              <a:t>challenges</a:t>
            </a:r>
            <a:r>
              <a:rPr lang="nb-NO" dirty="0" smtClean="0"/>
              <a:t> </a:t>
            </a:r>
            <a:r>
              <a:rPr lang="nb-NO" dirty="0" err="1" smtClean="0"/>
              <a:t>of</a:t>
            </a:r>
            <a:r>
              <a:rPr lang="nb-NO" dirty="0" smtClean="0"/>
              <a:t> immigrants </a:t>
            </a:r>
            <a:r>
              <a:rPr lang="nb-NO" dirty="0" err="1" smtClean="0"/>
              <a:t>seeking</a:t>
            </a:r>
            <a:r>
              <a:rPr lang="nb-NO" dirty="0" smtClean="0"/>
              <a:t> </a:t>
            </a:r>
            <a:r>
              <a:rPr lang="nb-NO" dirty="0" err="1" smtClean="0"/>
              <a:t>protection</a:t>
            </a:r>
            <a:endParaRPr lang="nb-NO" dirty="0"/>
          </a:p>
        </p:txBody>
      </p:sp>
      <p:sp>
        <p:nvSpPr>
          <p:cNvPr id="3" name="Plassholder for innhold 2"/>
          <p:cNvSpPr>
            <a:spLocks noGrp="1"/>
          </p:cNvSpPr>
          <p:nvPr>
            <p:ph idx="1"/>
          </p:nvPr>
        </p:nvSpPr>
        <p:spPr/>
        <p:txBody>
          <a:bodyPr/>
          <a:lstStyle/>
          <a:p>
            <a:r>
              <a:rPr lang="nb-NO" dirty="0" err="1" smtClean="0"/>
              <a:t>Mainly</a:t>
            </a:r>
            <a:r>
              <a:rPr lang="nb-NO" dirty="0" smtClean="0"/>
              <a:t> from 3rd </a:t>
            </a:r>
            <a:r>
              <a:rPr lang="nb-NO" dirty="0" err="1" smtClean="0"/>
              <a:t>countries</a:t>
            </a:r>
            <a:r>
              <a:rPr lang="nb-NO" dirty="0" smtClean="0"/>
              <a:t> (</a:t>
            </a:r>
            <a:r>
              <a:rPr lang="nb-NO" dirty="0" err="1" smtClean="0"/>
              <a:t>outside</a:t>
            </a:r>
            <a:r>
              <a:rPr lang="nb-NO" dirty="0" smtClean="0"/>
              <a:t> EEA)</a:t>
            </a:r>
          </a:p>
          <a:p>
            <a:r>
              <a:rPr lang="nb-NO" dirty="0" err="1" smtClean="0"/>
              <a:t>Low</a:t>
            </a:r>
            <a:r>
              <a:rPr lang="nb-NO" dirty="0" smtClean="0"/>
              <a:t> </a:t>
            </a:r>
            <a:r>
              <a:rPr lang="nb-NO" dirty="0" err="1" smtClean="0"/>
              <a:t>employment</a:t>
            </a:r>
            <a:r>
              <a:rPr lang="nb-NO" dirty="0" smtClean="0"/>
              <a:t> rates, </a:t>
            </a:r>
            <a:r>
              <a:rPr lang="nb-NO" dirty="0" err="1" smtClean="0"/>
              <a:t>high</a:t>
            </a:r>
            <a:r>
              <a:rPr lang="nb-NO" dirty="0" smtClean="0"/>
              <a:t> </a:t>
            </a:r>
            <a:r>
              <a:rPr lang="nb-NO" dirty="0" err="1" smtClean="0"/>
              <a:t>use</a:t>
            </a:r>
            <a:r>
              <a:rPr lang="nb-NO" dirty="0" smtClean="0"/>
              <a:t> </a:t>
            </a:r>
            <a:r>
              <a:rPr lang="nb-NO" dirty="0" err="1" smtClean="0"/>
              <a:t>of</a:t>
            </a:r>
            <a:r>
              <a:rPr lang="nb-NO" dirty="0" smtClean="0"/>
              <a:t> </a:t>
            </a:r>
            <a:r>
              <a:rPr lang="nb-NO" dirty="0" err="1" smtClean="0"/>
              <a:t>social</a:t>
            </a:r>
            <a:r>
              <a:rPr lang="nb-NO" dirty="0" smtClean="0"/>
              <a:t> </a:t>
            </a:r>
            <a:r>
              <a:rPr lang="nb-NO" dirty="0" err="1" smtClean="0"/>
              <a:t>benefits</a:t>
            </a:r>
            <a:endParaRPr lang="nb-NO" dirty="0" smtClean="0"/>
          </a:p>
          <a:p>
            <a:r>
              <a:rPr lang="nb-NO" dirty="0" smtClean="0"/>
              <a:t>Direct </a:t>
            </a:r>
            <a:r>
              <a:rPr lang="nb-NO" dirty="0" err="1" smtClean="0"/>
              <a:t>pressure</a:t>
            </a:r>
            <a:r>
              <a:rPr lang="nb-NO" dirty="0" smtClean="0"/>
              <a:t> </a:t>
            </a:r>
            <a:r>
              <a:rPr lang="nb-NO" dirty="0" err="1" smtClean="0"/>
              <a:t>on</a:t>
            </a:r>
            <a:r>
              <a:rPr lang="nb-NO" dirty="0" smtClean="0"/>
              <a:t> </a:t>
            </a:r>
            <a:r>
              <a:rPr lang="nb-NO" dirty="0" err="1" smtClean="0"/>
              <a:t>the</a:t>
            </a:r>
            <a:r>
              <a:rPr lang="nb-NO" dirty="0" smtClean="0"/>
              <a:t> </a:t>
            </a:r>
            <a:r>
              <a:rPr lang="nb-NO" dirty="0" err="1" smtClean="0"/>
              <a:t>welfare</a:t>
            </a:r>
            <a:r>
              <a:rPr lang="nb-NO" dirty="0" smtClean="0"/>
              <a:t> </a:t>
            </a:r>
            <a:r>
              <a:rPr lang="nb-NO" dirty="0" err="1" smtClean="0"/>
              <a:t>states’</a:t>
            </a:r>
            <a:r>
              <a:rPr lang="nb-NO" dirty="0" smtClean="0"/>
              <a:t> </a:t>
            </a:r>
            <a:r>
              <a:rPr lang="nb-NO" dirty="0" err="1" smtClean="0"/>
              <a:t>financial</a:t>
            </a:r>
            <a:r>
              <a:rPr lang="nb-NO" dirty="0" smtClean="0"/>
              <a:t> </a:t>
            </a:r>
            <a:r>
              <a:rPr lang="nb-NO" dirty="0" err="1" smtClean="0"/>
              <a:t>sustainability</a:t>
            </a:r>
            <a:endParaRPr lang="nb-NO" dirty="0"/>
          </a:p>
        </p:txBody>
      </p:sp>
      <p:pic>
        <p:nvPicPr>
          <p:cNvPr id="4" name="Bilde 3"/>
          <p:cNvPicPr>
            <a:picLocks noChangeAspect="1"/>
          </p:cNvPicPr>
          <p:nvPr/>
        </p:nvPicPr>
        <p:blipFill>
          <a:blip r:embed="rId3"/>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18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The </a:t>
            </a:r>
            <a:r>
              <a:rPr lang="nb-NO" dirty="0" err="1" smtClean="0"/>
              <a:t>combined</a:t>
            </a:r>
            <a:r>
              <a:rPr lang="nb-NO" dirty="0" smtClean="0"/>
              <a:t> </a:t>
            </a:r>
            <a:r>
              <a:rPr lang="nb-NO" dirty="0" err="1" smtClean="0"/>
              <a:t>challenge</a:t>
            </a:r>
            <a:r>
              <a:rPr lang="nb-NO" dirty="0" smtClean="0"/>
              <a:t> to </a:t>
            </a:r>
            <a:r>
              <a:rPr lang="nb-NO" dirty="0" err="1" smtClean="0"/>
              <a:t>absorption</a:t>
            </a:r>
            <a:r>
              <a:rPr lang="nb-NO" dirty="0" smtClean="0"/>
              <a:t> </a:t>
            </a:r>
            <a:r>
              <a:rPr lang="nb-NO" dirty="0" err="1" smtClean="0"/>
              <a:t>capacity</a:t>
            </a:r>
            <a:endParaRPr lang="nb-NO" dirty="0"/>
          </a:p>
        </p:txBody>
      </p:sp>
      <p:sp>
        <p:nvSpPr>
          <p:cNvPr id="3" name="Plassholder for innhold 2"/>
          <p:cNvSpPr>
            <a:spLocks noGrp="1"/>
          </p:cNvSpPr>
          <p:nvPr>
            <p:ph idx="1"/>
          </p:nvPr>
        </p:nvSpPr>
        <p:spPr/>
        <p:txBody>
          <a:bodyPr/>
          <a:lstStyle/>
          <a:p>
            <a:pPr marL="0" indent="0">
              <a:buNone/>
            </a:pPr>
            <a:r>
              <a:rPr lang="en-GB" dirty="0"/>
              <a:t>The point we are making is that </a:t>
            </a:r>
            <a:r>
              <a:rPr lang="en-GB" dirty="0">
                <a:solidFill>
                  <a:srgbClr val="FF0000"/>
                </a:solidFill>
              </a:rPr>
              <a:t>labour migration and humanitarian migration are two distinct phenomena</a:t>
            </a:r>
            <a:r>
              <a:rPr lang="en-GB" dirty="0"/>
              <a:t>, driven by different factors and facing different institutional barriers. </a:t>
            </a:r>
            <a:endParaRPr lang="en-GB" dirty="0" smtClean="0"/>
          </a:p>
          <a:p>
            <a:pPr marL="0" indent="0">
              <a:buNone/>
            </a:pPr>
            <a:r>
              <a:rPr lang="en-GB" dirty="0" smtClean="0"/>
              <a:t>When </a:t>
            </a:r>
            <a:r>
              <a:rPr lang="en-GB" dirty="0">
                <a:solidFill>
                  <a:srgbClr val="FF0000"/>
                </a:solidFill>
              </a:rPr>
              <a:t>the two converge in </a:t>
            </a:r>
            <a:r>
              <a:rPr lang="en-GB" dirty="0" smtClean="0">
                <a:solidFill>
                  <a:srgbClr val="FF0000"/>
                </a:solidFill>
              </a:rPr>
              <a:t>small </a:t>
            </a:r>
            <a:r>
              <a:rPr lang="en-GB" dirty="0">
                <a:solidFill>
                  <a:srgbClr val="FF0000"/>
                </a:solidFill>
              </a:rPr>
              <a:t>nation </a:t>
            </a:r>
            <a:r>
              <a:rPr lang="en-GB" dirty="0" smtClean="0">
                <a:solidFill>
                  <a:srgbClr val="FF0000"/>
                </a:solidFill>
              </a:rPr>
              <a:t>states</a:t>
            </a:r>
            <a:r>
              <a:rPr lang="en-GB" dirty="0" smtClean="0"/>
              <a:t>, </a:t>
            </a:r>
            <a:r>
              <a:rPr lang="en-GB" dirty="0"/>
              <a:t>they can set in motion spirals that are at least partly interlinked, and that drive developments that the native population are unlikely to be happy about. </a:t>
            </a:r>
            <a:endParaRPr lang="en-GB" dirty="0" smtClean="0"/>
          </a:p>
          <a:p>
            <a:pPr marL="0" indent="0">
              <a:buNone/>
            </a:pPr>
            <a:r>
              <a:rPr lang="en-GB" dirty="0" smtClean="0"/>
              <a:t>It very likely </a:t>
            </a:r>
            <a:r>
              <a:rPr lang="en-GB" i="1" dirty="0"/>
              <a:t>will</a:t>
            </a:r>
            <a:r>
              <a:rPr lang="en-GB" dirty="0"/>
              <a:t> drain public budgets disproportionally and generate increased inequality and low wage competition – in other words, </a:t>
            </a:r>
            <a:r>
              <a:rPr lang="en-GB" dirty="0" smtClean="0">
                <a:solidFill>
                  <a:srgbClr val="FF0000"/>
                </a:solidFill>
              </a:rPr>
              <a:t>challenge </a:t>
            </a:r>
            <a:r>
              <a:rPr lang="en-GB" dirty="0">
                <a:solidFill>
                  <a:srgbClr val="FF0000"/>
                </a:solidFill>
              </a:rPr>
              <a:t>absorption </a:t>
            </a:r>
            <a:r>
              <a:rPr lang="en-GB" dirty="0" smtClean="0">
                <a:solidFill>
                  <a:srgbClr val="FF0000"/>
                </a:solidFill>
              </a:rPr>
              <a:t>capacity</a:t>
            </a:r>
            <a:r>
              <a:rPr lang="en-GB" dirty="0" smtClean="0"/>
              <a:t>.</a:t>
            </a:r>
            <a:endParaRPr lang="nb-NO" dirty="0"/>
          </a:p>
        </p:txBody>
      </p:sp>
      <p:pic>
        <p:nvPicPr>
          <p:cNvPr id="4" name="Bilde 3"/>
          <p:cNvPicPr>
            <a:picLocks noChangeAspect="1"/>
          </p:cNvPicPr>
          <p:nvPr/>
        </p:nvPicPr>
        <p:blipFill>
          <a:blip r:embed="rId3"/>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87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Social</a:t>
            </a:r>
            <a:r>
              <a:rPr lang="nb-NO" dirty="0" smtClean="0"/>
              <a:t> </a:t>
            </a:r>
            <a:r>
              <a:rPr lang="nb-NO" dirty="0" err="1" smtClean="0"/>
              <a:t>investment</a:t>
            </a:r>
            <a:r>
              <a:rPr lang="nb-NO" dirty="0" smtClean="0"/>
              <a:t> as a </a:t>
            </a:r>
            <a:r>
              <a:rPr lang="nb-NO" dirty="0" err="1" smtClean="0"/>
              <a:t>solution</a:t>
            </a:r>
            <a:r>
              <a:rPr lang="nb-NO" dirty="0" smtClean="0"/>
              <a:t>? </a:t>
            </a:r>
            <a:endParaRPr lang="nb-NO" dirty="0"/>
          </a:p>
        </p:txBody>
      </p:sp>
      <p:sp>
        <p:nvSpPr>
          <p:cNvPr id="3" name="Plassholder for innhold 2"/>
          <p:cNvSpPr>
            <a:spLocks noGrp="1"/>
          </p:cNvSpPr>
          <p:nvPr>
            <p:ph idx="1"/>
          </p:nvPr>
        </p:nvSpPr>
        <p:spPr/>
        <p:txBody>
          <a:bodyPr/>
          <a:lstStyle/>
          <a:p>
            <a:r>
              <a:rPr lang="nb-NO" dirty="0" err="1" smtClean="0"/>
              <a:t>Proud</a:t>
            </a:r>
            <a:r>
              <a:rPr lang="nb-NO" dirty="0" smtClean="0"/>
              <a:t> </a:t>
            </a:r>
            <a:r>
              <a:rPr lang="nb-NO" dirty="0" err="1" smtClean="0"/>
              <a:t>tradition</a:t>
            </a:r>
            <a:r>
              <a:rPr lang="nb-NO" dirty="0" smtClean="0"/>
              <a:t> in </a:t>
            </a:r>
            <a:r>
              <a:rPr lang="nb-NO" dirty="0" err="1" smtClean="0"/>
              <a:t>the</a:t>
            </a:r>
            <a:r>
              <a:rPr lang="nb-NO" dirty="0" smtClean="0"/>
              <a:t> Nordic </a:t>
            </a:r>
            <a:r>
              <a:rPr lang="nb-NO" dirty="0" err="1" smtClean="0"/>
              <a:t>countries</a:t>
            </a:r>
            <a:endParaRPr lang="nb-NO" dirty="0" smtClean="0"/>
          </a:p>
          <a:p>
            <a:pPr lvl="1"/>
            <a:r>
              <a:rPr lang="nb-NO" dirty="0" smtClean="0"/>
              <a:t>Universal </a:t>
            </a:r>
            <a:r>
              <a:rPr lang="nb-NO" dirty="0" err="1" smtClean="0"/>
              <a:t>basic</a:t>
            </a:r>
            <a:r>
              <a:rPr lang="nb-NO" dirty="0" smtClean="0"/>
              <a:t> </a:t>
            </a:r>
            <a:r>
              <a:rPr lang="nb-NO" dirty="0" err="1" smtClean="0"/>
              <a:t>education</a:t>
            </a:r>
            <a:r>
              <a:rPr lang="nb-NO" dirty="0" smtClean="0"/>
              <a:t>, </a:t>
            </a:r>
            <a:r>
              <a:rPr lang="nb-NO" dirty="0" err="1" smtClean="0"/>
              <a:t>free</a:t>
            </a:r>
            <a:r>
              <a:rPr lang="nb-NO" dirty="0" smtClean="0"/>
              <a:t> or </a:t>
            </a:r>
            <a:r>
              <a:rPr lang="nb-NO" dirty="0" err="1" smtClean="0"/>
              <a:t>subsidised</a:t>
            </a:r>
            <a:r>
              <a:rPr lang="nb-NO" dirty="0" smtClean="0"/>
              <a:t> </a:t>
            </a:r>
            <a:r>
              <a:rPr lang="nb-NO" dirty="0" err="1" smtClean="0"/>
              <a:t>higher</a:t>
            </a:r>
            <a:r>
              <a:rPr lang="nb-NO" dirty="0" smtClean="0"/>
              <a:t> </a:t>
            </a:r>
            <a:r>
              <a:rPr lang="nb-NO" dirty="0" err="1" smtClean="0"/>
              <a:t>education</a:t>
            </a:r>
            <a:endParaRPr lang="nb-NO" dirty="0" smtClean="0"/>
          </a:p>
          <a:p>
            <a:pPr lvl="1"/>
            <a:r>
              <a:rPr lang="nb-NO" dirty="0" smtClean="0"/>
              <a:t>Re-</a:t>
            </a:r>
            <a:r>
              <a:rPr lang="nb-NO" dirty="0" err="1" smtClean="0"/>
              <a:t>education</a:t>
            </a:r>
            <a:r>
              <a:rPr lang="nb-NO" dirty="0" smtClean="0"/>
              <a:t> and training for marginal </a:t>
            </a:r>
            <a:r>
              <a:rPr lang="nb-NO" dirty="0" err="1" smtClean="0"/>
              <a:t>labour</a:t>
            </a:r>
            <a:endParaRPr lang="nb-NO" dirty="0" smtClean="0"/>
          </a:p>
          <a:p>
            <a:r>
              <a:rPr lang="nb-NO" dirty="0" err="1" smtClean="0"/>
              <a:t>But</a:t>
            </a:r>
            <a:r>
              <a:rPr lang="nb-NO" dirty="0" smtClean="0"/>
              <a:t>:</a:t>
            </a:r>
          </a:p>
          <a:p>
            <a:pPr lvl="1"/>
            <a:r>
              <a:rPr lang="nb-NO" dirty="0" err="1" smtClean="0"/>
              <a:t>Expensive</a:t>
            </a:r>
            <a:r>
              <a:rPr lang="nb-NO" dirty="0" smtClean="0"/>
              <a:t>, in terms </a:t>
            </a:r>
            <a:r>
              <a:rPr lang="nb-NO" dirty="0" err="1" smtClean="0"/>
              <a:t>of</a:t>
            </a:r>
            <a:r>
              <a:rPr lang="nb-NO" dirty="0" smtClean="0"/>
              <a:t> </a:t>
            </a:r>
            <a:r>
              <a:rPr lang="nb-NO" dirty="0" err="1" smtClean="0"/>
              <a:t>both</a:t>
            </a:r>
            <a:r>
              <a:rPr lang="nb-NO" dirty="0" smtClean="0"/>
              <a:t> </a:t>
            </a:r>
            <a:r>
              <a:rPr lang="nb-NO" dirty="0" err="1" smtClean="0"/>
              <a:t>financial</a:t>
            </a:r>
            <a:r>
              <a:rPr lang="nb-NO" dirty="0" smtClean="0"/>
              <a:t> and human </a:t>
            </a:r>
            <a:r>
              <a:rPr lang="nb-NO" dirty="0" err="1" smtClean="0"/>
              <a:t>capital</a:t>
            </a:r>
            <a:endParaRPr lang="nb-NO" dirty="0" smtClean="0"/>
          </a:p>
          <a:p>
            <a:pPr lvl="1"/>
            <a:r>
              <a:rPr lang="nb-NO" dirty="0" smtClean="0"/>
              <a:t>Immigrants </a:t>
            </a:r>
            <a:r>
              <a:rPr lang="nb-NO" dirty="0" err="1" smtClean="0"/>
              <a:t>who</a:t>
            </a:r>
            <a:r>
              <a:rPr lang="nb-NO" dirty="0" smtClean="0"/>
              <a:t> </a:t>
            </a:r>
            <a:r>
              <a:rPr lang="nb-NO" dirty="0" err="1" smtClean="0"/>
              <a:t>fail</a:t>
            </a:r>
            <a:r>
              <a:rPr lang="nb-NO" dirty="0" smtClean="0"/>
              <a:t> </a:t>
            </a:r>
            <a:r>
              <a:rPr lang="nb-NO" dirty="0" err="1" smtClean="0"/>
              <a:t>may</a:t>
            </a:r>
            <a:r>
              <a:rPr lang="nb-NO" dirty="0" smtClean="0"/>
              <a:t> </a:t>
            </a:r>
            <a:r>
              <a:rPr lang="nb-NO" dirty="0" err="1" smtClean="0"/>
              <a:t>feel</a:t>
            </a:r>
            <a:r>
              <a:rPr lang="nb-NO" dirty="0" smtClean="0"/>
              <a:t> </a:t>
            </a:r>
            <a:r>
              <a:rPr lang="nb-NO" dirty="0" err="1" smtClean="0"/>
              <a:t>humiliated</a:t>
            </a:r>
            <a:r>
              <a:rPr lang="nb-NO" dirty="0" smtClean="0"/>
              <a:t> and risk </a:t>
            </a:r>
            <a:r>
              <a:rPr lang="nb-NO" dirty="0" err="1" smtClean="0"/>
              <a:t>marginalisation</a:t>
            </a:r>
            <a:endParaRPr lang="nb-NO" dirty="0" smtClean="0"/>
          </a:p>
          <a:p>
            <a:pPr lvl="1"/>
            <a:r>
              <a:rPr lang="nb-NO" dirty="0" smtClean="0">
                <a:sym typeface="Wingdings" panose="05000000000000000000" pitchFamily="2" charset="2"/>
              </a:rPr>
              <a:t> an </a:t>
            </a:r>
            <a:r>
              <a:rPr lang="nb-NO" dirty="0" err="1" smtClean="0">
                <a:sym typeface="Wingdings" panose="05000000000000000000" pitchFamily="2" charset="2"/>
              </a:rPr>
              <a:t>overburdened</a:t>
            </a:r>
            <a:r>
              <a:rPr lang="nb-NO" dirty="0" smtClean="0">
                <a:sym typeface="Wingdings" panose="05000000000000000000" pitchFamily="2" charset="2"/>
              </a:rPr>
              <a:t> </a:t>
            </a:r>
            <a:r>
              <a:rPr lang="nb-NO" dirty="0" err="1" smtClean="0">
                <a:sym typeface="Wingdings" panose="05000000000000000000" pitchFamily="2" charset="2"/>
              </a:rPr>
              <a:t>education</a:t>
            </a:r>
            <a:r>
              <a:rPr lang="nb-NO" dirty="0" smtClean="0">
                <a:sym typeface="Wingdings" panose="05000000000000000000" pitchFamily="2" charset="2"/>
              </a:rPr>
              <a:t> and training system </a:t>
            </a:r>
            <a:r>
              <a:rPr lang="nb-NO" dirty="0" err="1" smtClean="0">
                <a:sym typeface="Wingdings" panose="05000000000000000000" pitchFamily="2" charset="2"/>
              </a:rPr>
              <a:t>may</a:t>
            </a:r>
            <a:r>
              <a:rPr lang="nb-NO" dirty="0" smtClean="0">
                <a:sym typeface="Wingdings" panose="05000000000000000000" pitchFamily="2" charset="2"/>
              </a:rPr>
              <a:t> </a:t>
            </a:r>
            <a:r>
              <a:rPr lang="nb-NO" dirty="0" err="1" smtClean="0">
                <a:sym typeface="Wingdings" panose="05000000000000000000" pitchFamily="2" charset="2"/>
              </a:rPr>
              <a:t>contribute</a:t>
            </a:r>
            <a:r>
              <a:rPr lang="nb-NO" dirty="0" smtClean="0">
                <a:sym typeface="Wingdings" panose="05000000000000000000" pitchFamily="2" charset="2"/>
              </a:rPr>
              <a:t> to </a:t>
            </a:r>
            <a:r>
              <a:rPr lang="nb-NO" dirty="0" err="1" smtClean="0">
                <a:sym typeface="Wingdings" panose="05000000000000000000" pitchFamily="2" charset="2"/>
              </a:rPr>
              <a:t>exclusion</a:t>
            </a:r>
            <a:r>
              <a:rPr lang="nb-NO" dirty="0" smtClean="0">
                <a:sym typeface="Wingdings" panose="05000000000000000000" pitchFamily="2" charset="2"/>
              </a:rPr>
              <a:t> </a:t>
            </a:r>
            <a:r>
              <a:rPr lang="nb-NO" dirty="0" err="1" smtClean="0">
                <a:sym typeface="Wingdings" panose="05000000000000000000" pitchFamily="2" charset="2"/>
              </a:rPr>
              <a:t>rather</a:t>
            </a:r>
            <a:r>
              <a:rPr lang="nb-NO" dirty="0" smtClean="0">
                <a:sym typeface="Wingdings" panose="05000000000000000000" pitchFamily="2" charset="2"/>
              </a:rPr>
              <a:t> </a:t>
            </a:r>
            <a:r>
              <a:rPr lang="nb-NO" dirty="0" err="1" smtClean="0">
                <a:sym typeface="Wingdings" panose="05000000000000000000" pitchFamily="2" charset="2"/>
              </a:rPr>
              <a:t>than</a:t>
            </a:r>
            <a:r>
              <a:rPr lang="nb-NO" dirty="0" smtClean="0">
                <a:sym typeface="Wingdings" panose="05000000000000000000" pitchFamily="2" charset="2"/>
              </a:rPr>
              <a:t> </a:t>
            </a:r>
            <a:r>
              <a:rPr lang="nb-NO" dirty="0" err="1" smtClean="0">
                <a:sym typeface="Wingdings" panose="05000000000000000000" pitchFamily="2" charset="2"/>
              </a:rPr>
              <a:t>social</a:t>
            </a:r>
            <a:r>
              <a:rPr lang="nb-NO" dirty="0" smtClean="0">
                <a:sym typeface="Wingdings" panose="05000000000000000000" pitchFamily="2" charset="2"/>
              </a:rPr>
              <a:t> </a:t>
            </a:r>
            <a:r>
              <a:rPr lang="nb-NO" dirty="0" err="1" smtClean="0">
                <a:sym typeface="Wingdings" panose="05000000000000000000" pitchFamily="2" charset="2"/>
              </a:rPr>
              <a:t>cohesion</a:t>
            </a:r>
            <a:endParaRPr lang="nb-NO" dirty="0" smtClean="0">
              <a:sym typeface="Wingdings" panose="05000000000000000000" pitchFamily="2" charset="2"/>
            </a:endParaRPr>
          </a:p>
          <a:p>
            <a:pPr lvl="1"/>
            <a:r>
              <a:rPr lang="nb-NO" dirty="0" smtClean="0">
                <a:solidFill>
                  <a:srgbClr val="FF0000"/>
                </a:solidFill>
                <a:sym typeface="Wingdings" panose="05000000000000000000" pitchFamily="2" charset="2"/>
              </a:rPr>
              <a:t>Limited </a:t>
            </a:r>
            <a:r>
              <a:rPr lang="nb-NO" dirty="0" err="1" smtClean="0">
                <a:solidFill>
                  <a:srgbClr val="FF0000"/>
                </a:solidFill>
                <a:sym typeface="Wingdings" panose="05000000000000000000" pitchFamily="2" charset="2"/>
              </a:rPr>
              <a:t>absorption</a:t>
            </a:r>
            <a:r>
              <a:rPr lang="nb-NO" dirty="0" smtClean="0">
                <a:solidFill>
                  <a:srgbClr val="FF0000"/>
                </a:solidFill>
                <a:sym typeface="Wingdings" panose="05000000000000000000" pitchFamily="2" charset="2"/>
              </a:rPr>
              <a:t> </a:t>
            </a:r>
            <a:r>
              <a:rPr lang="nb-NO" dirty="0" err="1" smtClean="0">
                <a:solidFill>
                  <a:srgbClr val="FF0000"/>
                </a:solidFill>
                <a:sym typeface="Wingdings" panose="05000000000000000000" pitchFamily="2" charset="2"/>
              </a:rPr>
              <a:t>capacity</a:t>
            </a:r>
            <a:r>
              <a:rPr lang="nb-NO" dirty="0" smtClean="0">
                <a:solidFill>
                  <a:srgbClr val="FF0000"/>
                </a:solidFill>
                <a:sym typeface="Wingdings" panose="05000000000000000000" pitchFamily="2" charset="2"/>
              </a:rPr>
              <a:t> </a:t>
            </a:r>
            <a:r>
              <a:rPr lang="nb-NO" dirty="0" err="1" smtClean="0">
                <a:solidFill>
                  <a:srgbClr val="FF0000"/>
                </a:solidFill>
                <a:sym typeface="Wingdings" panose="05000000000000000000" pitchFamily="2" charset="2"/>
              </a:rPr>
              <a:t>also</a:t>
            </a:r>
            <a:r>
              <a:rPr lang="nb-NO" dirty="0" smtClean="0">
                <a:solidFill>
                  <a:srgbClr val="FF0000"/>
                </a:solidFill>
                <a:sym typeface="Wingdings" panose="05000000000000000000" pitchFamily="2" charset="2"/>
              </a:rPr>
              <a:t> </a:t>
            </a:r>
            <a:r>
              <a:rPr lang="nb-NO" dirty="0" err="1" smtClean="0">
                <a:solidFill>
                  <a:srgbClr val="FF0000"/>
                </a:solidFill>
                <a:sym typeface="Wingdings" panose="05000000000000000000" pitchFamily="2" charset="2"/>
              </a:rPr>
              <a:t>here</a:t>
            </a:r>
            <a:endParaRPr lang="nb-NO" dirty="0" smtClean="0">
              <a:solidFill>
                <a:srgbClr val="FF0000"/>
              </a:solidFill>
            </a:endParaRPr>
          </a:p>
          <a:p>
            <a:pPr lvl="1"/>
            <a:endParaRPr lang="nb-NO" dirty="0"/>
          </a:p>
        </p:txBody>
      </p:sp>
      <p:pic>
        <p:nvPicPr>
          <p:cNvPr id="4" name="Bilde 3"/>
          <p:cNvPicPr>
            <a:picLocks noChangeAspect="1"/>
          </p:cNvPicPr>
          <p:nvPr/>
        </p:nvPicPr>
        <p:blipFill>
          <a:blip r:embed="rId3"/>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11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endParaRPr lang="nb-NO" dirty="0" smtClean="0"/>
          </a:p>
          <a:p>
            <a:r>
              <a:rPr lang="nb-NO" dirty="0" smtClean="0"/>
              <a:t>Large and </a:t>
            </a:r>
            <a:r>
              <a:rPr lang="nb-NO" dirty="0" err="1" smtClean="0"/>
              <a:t>rapidly</a:t>
            </a:r>
            <a:r>
              <a:rPr lang="nb-NO" dirty="0" smtClean="0"/>
              <a:t> </a:t>
            </a:r>
            <a:r>
              <a:rPr lang="nb-NO" dirty="0" err="1" smtClean="0"/>
              <a:t>growing</a:t>
            </a:r>
            <a:r>
              <a:rPr lang="nb-NO" dirty="0" smtClean="0"/>
              <a:t> </a:t>
            </a:r>
            <a:r>
              <a:rPr lang="nb-NO" dirty="0" err="1" smtClean="0"/>
              <a:t>literature</a:t>
            </a:r>
            <a:r>
              <a:rPr lang="nb-NO" dirty="0" smtClean="0"/>
              <a:t> </a:t>
            </a:r>
            <a:r>
              <a:rPr lang="nb-NO" dirty="0" err="1" smtClean="0"/>
              <a:t>on</a:t>
            </a:r>
            <a:r>
              <a:rPr lang="nb-NO" dirty="0" smtClean="0"/>
              <a:t> </a:t>
            </a:r>
            <a:r>
              <a:rPr lang="nb-NO" dirty="0" err="1" smtClean="0"/>
              <a:t>the</a:t>
            </a:r>
            <a:r>
              <a:rPr lang="nb-NO" dirty="0" smtClean="0"/>
              <a:t> links </a:t>
            </a:r>
            <a:r>
              <a:rPr lang="nb-NO" dirty="0" err="1" smtClean="0"/>
              <a:t>between</a:t>
            </a:r>
            <a:r>
              <a:rPr lang="nb-NO" dirty="0" smtClean="0"/>
              <a:t> </a:t>
            </a:r>
            <a:r>
              <a:rPr lang="nb-NO" dirty="0" err="1" smtClean="0"/>
              <a:t>immigration</a:t>
            </a:r>
            <a:r>
              <a:rPr lang="nb-NO" dirty="0" smtClean="0"/>
              <a:t> and support for </a:t>
            </a:r>
            <a:r>
              <a:rPr lang="nb-NO" dirty="0" err="1" smtClean="0"/>
              <a:t>the</a:t>
            </a:r>
            <a:r>
              <a:rPr lang="nb-NO" dirty="0" smtClean="0"/>
              <a:t> </a:t>
            </a:r>
            <a:r>
              <a:rPr lang="nb-NO" dirty="0" err="1" smtClean="0"/>
              <a:t>welfare</a:t>
            </a:r>
            <a:r>
              <a:rPr lang="nb-NO" dirty="0" smtClean="0"/>
              <a:t> </a:t>
            </a:r>
            <a:r>
              <a:rPr lang="nb-NO" dirty="0" err="1" smtClean="0"/>
              <a:t>state</a:t>
            </a:r>
            <a:endParaRPr lang="nb-NO" dirty="0" smtClean="0"/>
          </a:p>
          <a:p>
            <a:r>
              <a:rPr lang="nb-NO" dirty="0" smtClean="0"/>
              <a:t>Main </a:t>
            </a:r>
            <a:r>
              <a:rPr lang="nb-NO" dirty="0" err="1" smtClean="0"/>
              <a:t>finding</a:t>
            </a:r>
            <a:r>
              <a:rPr lang="nb-NO" dirty="0" smtClean="0"/>
              <a:t>: </a:t>
            </a:r>
            <a:r>
              <a:rPr lang="nb-NO" dirty="0" err="1" smtClean="0"/>
              <a:t>no</a:t>
            </a:r>
            <a:r>
              <a:rPr lang="nb-NO" dirty="0" smtClean="0"/>
              <a:t> </a:t>
            </a:r>
            <a:r>
              <a:rPr lang="nb-NO" dirty="0" err="1" smtClean="0"/>
              <a:t>strong</a:t>
            </a:r>
            <a:r>
              <a:rPr lang="nb-NO" dirty="0" smtClean="0"/>
              <a:t> </a:t>
            </a:r>
            <a:r>
              <a:rPr lang="nb-NO" dirty="0" err="1" smtClean="0"/>
              <a:t>relationship</a:t>
            </a:r>
            <a:r>
              <a:rPr lang="nb-NO" dirty="0" smtClean="0"/>
              <a:t> </a:t>
            </a:r>
            <a:r>
              <a:rPr lang="nb-NO" dirty="0" err="1" smtClean="0"/>
              <a:t>on</a:t>
            </a:r>
            <a:r>
              <a:rPr lang="nb-NO" dirty="0" smtClean="0"/>
              <a:t> a general </a:t>
            </a:r>
            <a:r>
              <a:rPr lang="nb-NO" dirty="0" err="1" smtClean="0"/>
              <a:t>level</a:t>
            </a:r>
            <a:endParaRPr lang="nb-NO" dirty="0" smtClean="0"/>
          </a:p>
          <a:p>
            <a:pPr lvl="1"/>
            <a:r>
              <a:rPr lang="nb-NO" dirty="0" err="1" smtClean="0"/>
              <a:t>But</a:t>
            </a:r>
            <a:r>
              <a:rPr lang="nb-NO" dirty="0" smtClean="0"/>
              <a:t> </a:t>
            </a:r>
            <a:r>
              <a:rPr lang="nb-NO" dirty="0" err="1" smtClean="0"/>
              <a:t>evidence</a:t>
            </a:r>
            <a:r>
              <a:rPr lang="nb-NO" dirty="0" smtClean="0"/>
              <a:t> </a:t>
            </a:r>
            <a:r>
              <a:rPr lang="nb-NO" dirty="0" err="1" smtClean="0"/>
              <a:t>of</a:t>
            </a:r>
            <a:r>
              <a:rPr lang="nb-NO" dirty="0" smtClean="0"/>
              <a:t> </a:t>
            </a:r>
            <a:r>
              <a:rPr lang="nb-NO" dirty="0" err="1" smtClean="0"/>
              <a:t>local</a:t>
            </a:r>
            <a:r>
              <a:rPr lang="nb-NO" dirty="0" smtClean="0"/>
              <a:t> </a:t>
            </a:r>
            <a:r>
              <a:rPr lang="nb-NO" dirty="0" err="1" smtClean="0"/>
              <a:t>effects</a:t>
            </a:r>
            <a:r>
              <a:rPr lang="nb-NO" dirty="0" smtClean="0"/>
              <a:t> in areas </a:t>
            </a:r>
            <a:r>
              <a:rPr lang="nb-NO" dirty="0" err="1" smtClean="0"/>
              <a:t>with</a:t>
            </a:r>
            <a:r>
              <a:rPr lang="nb-NO" dirty="0" smtClean="0"/>
              <a:t> </a:t>
            </a:r>
            <a:r>
              <a:rPr lang="nb-NO" dirty="0" err="1" smtClean="0"/>
              <a:t>high</a:t>
            </a:r>
            <a:r>
              <a:rPr lang="nb-NO" dirty="0" smtClean="0"/>
              <a:t> </a:t>
            </a:r>
            <a:r>
              <a:rPr lang="nb-NO" dirty="0" err="1" smtClean="0"/>
              <a:t>immigration</a:t>
            </a:r>
            <a:r>
              <a:rPr lang="nb-NO" dirty="0" smtClean="0"/>
              <a:t> and / or </a:t>
            </a:r>
            <a:r>
              <a:rPr lang="nb-NO" dirty="0" err="1" smtClean="0"/>
              <a:t>high</a:t>
            </a:r>
            <a:r>
              <a:rPr lang="nb-NO" dirty="0" smtClean="0"/>
              <a:t> / rising </a:t>
            </a:r>
            <a:r>
              <a:rPr lang="nb-NO" dirty="0" err="1" smtClean="0"/>
              <a:t>unemployment</a:t>
            </a:r>
            <a:endParaRPr lang="nb-NO" dirty="0" smtClean="0"/>
          </a:p>
          <a:p>
            <a:pPr lvl="1"/>
            <a:r>
              <a:rPr lang="nb-NO" dirty="0" err="1" smtClean="0"/>
              <a:t>Some</a:t>
            </a:r>
            <a:r>
              <a:rPr lang="nb-NO" dirty="0" smtClean="0"/>
              <a:t> </a:t>
            </a:r>
            <a:r>
              <a:rPr lang="nb-NO" dirty="0" err="1" smtClean="0"/>
              <a:t>welfare</a:t>
            </a:r>
            <a:r>
              <a:rPr lang="nb-NO" dirty="0" smtClean="0"/>
              <a:t> arrangements (e.g. </a:t>
            </a:r>
            <a:r>
              <a:rPr lang="nb-NO" dirty="0" err="1" smtClean="0"/>
              <a:t>old</a:t>
            </a:r>
            <a:r>
              <a:rPr lang="nb-NO" dirty="0" smtClean="0"/>
              <a:t> age </a:t>
            </a:r>
            <a:r>
              <a:rPr lang="nb-NO" dirty="0" err="1" smtClean="0"/>
              <a:t>pensions</a:t>
            </a:r>
            <a:r>
              <a:rPr lang="nb-NO" dirty="0" smtClean="0"/>
              <a:t>) </a:t>
            </a:r>
            <a:r>
              <a:rPr lang="nb-NO" dirty="0" err="1" smtClean="0"/>
              <a:t>are</a:t>
            </a:r>
            <a:r>
              <a:rPr lang="nb-NO" dirty="0" smtClean="0"/>
              <a:t> more </a:t>
            </a:r>
            <a:r>
              <a:rPr lang="nb-NO" dirty="0" err="1" smtClean="0"/>
              <a:t>resilient</a:t>
            </a:r>
            <a:r>
              <a:rPr lang="nb-NO" dirty="0" smtClean="0"/>
              <a:t> </a:t>
            </a:r>
            <a:r>
              <a:rPr lang="nb-NO" dirty="0" err="1" smtClean="0"/>
              <a:t>than</a:t>
            </a:r>
            <a:r>
              <a:rPr lang="nb-NO" dirty="0" smtClean="0"/>
              <a:t> </a:t>
            </a:r>
            <a:r>
              <a:rPr lang="nb-NO" dirty="0" err="1" smtClean="0"/>
              <a:t>others</a:t>
            </a:r>
            <a:r>
              <a:rPr lang="nb-NO" dirty="0" smtClean="0"/>
              <a:t> (e.g. </a:t>
            </a:r>
            <a:r>
              <a:rPr lang="nb-NO" dirty="0" err="1" smtClean="0"/>
              <a:t>social</a:t>
            </a:r>
            <a:r>
              <a:rPr lang="nb-NO" dirty="0" smtClean="0"/>
              <a:t> </a:t>
            </a:r>
            <a:r>
              <a:rPr lang="nb-NO" dirty="0" err="1" smtClean="0"/>
              <a:t>assistance</a:t>
            </a:r>
            <a:r>
              <a:rPr lang="nb-NO" dirty="0" smtClean="0"/>
              <a:t>)</a:t>
            </a:r>
            <a:endParaRPr lang="nb-NO" dirty="0"/>
          </a:p>
        </p:txBody>
      </p:sp>
      <p:sp>
        <p:nvSpPr>
          <p:cNvPr id="4" name="Sky 3"/>
          <p:cNvSpPr/>
          <p:nvPr/>
        </p:nvSpPr>
        <p:spPr>
          <a:xfrm>
            <a:off x="2856614" y="432391"/>
            <a:ext cx="6741042" cy="202727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ekstSylinder 4"/>
          <p:cNvSpPr txBox="1"/>
          <p:nvPr/>
        </p:nvSpPr>
        <p:spPr>
          <a:xfrm>
            <a:off x="3856074" y="1119963"/>
            <a:ext cx="5202866" cy="707886"/>
          </a:xfrm>
          <a:prstGeom prst="rect">
            <a:avLst/>
          </a:prstGeom>
          <a:noFill/>
        </p:spPr>
        <p:txBody>
          <a:bodyPr wrap="square" rtlCol="0">
            <a:spAutoFit/>
          </a:bodyPr>
          <a:lstStyle/>
          <a:p>
            <a:r>
              <a:rPr lang="nb-NO" sz="4000" dirty="0" err="1" smtClean="0"/>
              <a:t>Political</a:t>
            </a:r>
            <a:r>
              <a:rPr lang="nb-NO" dirty="0" smtClean="0"/>
              <a:t> </a:t>
            </a:r>
            <a:r>
              <a:rPr lang="nb-NO" sz="4000" dirty="0" err="1" smtClean="0"/>
              <a:t>sustainability</a:t>
            </a:r>
            <a:endParaRPr lang="nb-NO" sz="4000" dirty="0"/>
          </a:p>
        </p:txBody>
      </p:sp>
      <p:pic>
        <p:nvPicPr>
          <p:cNvPr id="6" name="Bilde 5"/>
          <p:cNvPicPr>
            <a:picLocks noChangeAspect="1"/>
          </p:cNvPicPr>
          <p:nvPr/>
        </p:nvPicPr>
        <p:blipFill>
          <a:blip r:embed="rId3"/>
          <a:stretch>
            <a:fillRect/>
          </a:stretch>
        </p:blipFill>
        <p:spPr>
          <a:xfrm>
            <a:off x="715108" y="6201508"/>
            <a:ext cx="1312984" cy="656492"/>
          </a:xfrm>
          <a:prstGeom prst="rect">
            <a:avLst/>
          </a:prstGeom>
        </p:spPr>
      </p:pic>
      <p:pic>
        <p:nvPicPr>
          <p:cNvPr id="8"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38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Absorbing</a:t>
            </a:r>
            <a:r>
              <a:rPr lang="nb-NO" dirty="0" smtClean="0"/>
              <a:t> </a:t>
            </a:r>
            <a:r>
              <a:rPr lang="nb-NO" dirty="0" err="1" smtClean="0"/>
              <a:t>through</a:t>
            </a:r>
            <a:r>
              <a:rPr lang="nb-NO" dirty="0" smtClean="0"/>
              <a:t> </a:t>
            </a:r>
            <a:r>
              <a:rPr lang="nb-NO" dirty="0" err="1" smtClean="0"/>
              <a:t>welfare</a:t>
            </a:r>
            <a:r>
              <a:rPr lang="nb-NO" dirty="0" smtClean="0"/>
              <a:t> </a:t>
            </a:r>
            <a:r>
              <a:rPr lang="nb-NO" dirty="0" err="1" smtClean="0"/>
              <a:t>state</a:t>
            </a:r>
            <a:r>
              <a:rPr lang="nb-NO" dirty="0" smtClean="0"/>
              <a:t> reform</a:t>
            </a:r>
            <a:endParaRPr lang="nb-NO" dirty="0"/>
          </a:p>
        </p:txBody>
      </p:sp>
      <p:sp>
        <p:nvSpPr>
          <p:cNvPr id="3" name="Plassholder for innhold 2"/>
          <p:cNvSpPr>
            <a:spLocks noGrp="1"/>
          </p:cNvSpPr>
          <p:nvPr>
            <p:ph idx="1"/>
          </p:nvPr>
        </p:nvSpPr>
        <p:spPr/>
        <p:txBody>
          <a:bodyPr/>
          <a:lstStyle/>
          <a:p>
            <a:r>
              <a:rPr lang="nb-NO" dirty="0" smtClean="0"/>
              <a:t>If </a:t>
            </a:r>
            <a:r>
              <a:rPr lang="nb-NO" dirty="0" err="1" smtClean="0"/>
              <a:t>the</a:t>
            </a:r>
            <a:r>
              <a:rPr lang="nb-NO" dirty="0" smtClean="0"/>
              <a:t> </a:t>
            </a:r>
            <a:r>
              <a:rPr lang="nb-NO" dirty="0" err="1" smtClean="0"/>
              <a:t>influx</a:t>
            </a:r>
            <a:r>
              <a:rPr lang="nb-NO" dirty="0" smtClean="0"/>
              <a:t> </a:t>
            </a:r>
            <a:r>
              <a:rPr lang="nb-NO" dirty="0" err="1" smtClean="0"/>
              <a:t>of</a:t>
            </a:r>
            <a:r>
              <a:rPr lang="nb-NO" dirty="0" smtClean="0"/>
              <a:t> </a:t>
            </a:r>
            <a:r>
              <a:rPr lang="nb-NO" dirty="0" err="1" smtClean="0"/>
              <a:t>low-skilled</a:t>
            </a:r>
            <a:r>
              <a:rPr lang="nb-NO" dirty="0" smtClean="0"/>
              <a:t> </a:t>
            </a:r>
            <a:r>
              <a:rPr lang="nb-NO" dirty="0" err="1" smtClean="0"/>
              <a:t>workers</a:t>
            </a:r>
            <a:r>
              <a:rPr lang="nb-NO" dirty="0" smtClean="0"/>
              <a:t> is </a:t>
            </a:r>
            <a:r>
              <a:rPr lang="nb-NO" dirty="0" err="1" smtClean="0"/>
              <a:t>higher</a:t>
            </a:r>
            <a:r>
              <a:rPr lang="nb-NO" dirty="0" smtClean="0"/>
              <a:t> </a:t>
            </a:r>
            <a:r>
              <a:rPr lang="nb-NO" dirty="0" err="1" smtClean="0"/>
              <a:t>than</a:t>
            </a:r>
            <a:r>
              <a:rPr lang="nb-NO" dirty="0" smtClean="0"/>
              <a:t> </a:t>
            </a:r>
            <a:r>
              <a:rPr lang="nb-NO" dirty="0" err="1" smtClean="0"/>
              <a:t>the</a:t>
            </a:r>
            <a:r>
              <a:rPr lang="nb-NO" dirty="0" smtClean="0"/>
              <a:t> </a:t>
            </a:r>
            <a:r>
              <a:rPr lang="nb-NO" dirty="0" err="1" smtClean="0"/>
              <a:t>existing</a:t>
            </a:r>
            <a:r>
              <a:rPr lang="nb-NO" dirty="0" smtClean="0"/>
              <a:t> </a:t>
            </a:r>
            <a:r>
              <a:rPr lang="nb-NO" dirty="0" err="1" smtClean="0"/>
              <a:t>welfare</a:t>
            </a:r>
            <a:r>
              <a:rPr lang="nb-NO" dirty="0" smtClean="0"/>
              <a:t> </a:t>
            </a:r>
            <a:r>
              <a:rPr lang="nb-NO" dirty="0" err="1" smtClean="0"/>
              <a:t>state</a:t>
            </a:r>
            <a:r>
              <a:rPr lang="nb-NO" dirty="0" smtClean="0"/>
              <a:t> </a:t>
            </a:r>
            <a:r>
              <a:rPr lang="nb-NO" dirty="0" err="1" smtClean="0"/>
              <a:t>can</a:t>
            </a:r>
            <a:r>
              <a:rPr lang="nb-NO" dirty="0" smtClean="0"/>
              <a:t> </a:t>
            </a:r>
            <a:r>
              <a:rPr lang="nb-NO" dirty="0" err="1" smtClean="0"/>
              <a:t>absorb</a:t>
            </a:r>
            <a:r>
              <a:rPr lang="nb-NO" dirty="0" smtClean="0"/>
              <a:t>, reforms </a:t>
            </a:r>
            <a:r>
              <a:rPr lang="nb-NO" dirty="0" err="1" smtClean="0"/>
              <a:t>will</a:t>
            </a:r>
            <a:r>
              <a:rPr lang="nb-NO" dirty="0" smtClean="0"/>
              <a:t> be </a:t>
            </a:r>
            <a:r>
              <a:rPr lang="nb-NO" dirty="0" err="1" smtClean="0"/>
              <a:t>discussed</a:t>
            </a:r>
            <a:endParaRPr lang="nb-NO" dirty="0" smtClean="0"/>
          </a:p>
          <a:p>
            <a:r>
              <a:rPr lang="nb-NO" dirty="0" err="1" smtClean="0"/>
              <a:t>Higher</a:t>
            </a:r>
            <a:r>
              <a:rPr lang="nb-NO" dirty="0" smtClean="0"/>
              <a:t> </a:t>
            </a:r>
            <a:r>
              <a:rPr lang="nb-NO" dirty="0" err="1" smtClean="0"/>
              <a:t>taxes</a:t>
            </a:r>
            <a:r>
              <a:rPr lang="nb-NO" dirty="0" smtClean="0"/>
              <a:t> or </a:t>
            </a:r>
            <a:r>
              <a:rPr lang="nb-NO" dirty="0" err="1" smtClean="0"/>
              <a:t>lower</a:t>
            </a:r>
            <a:r>
              <a:rPr lang="nb-NO" dirty="0" smtClean="0"/>
              <a:t> </a:t>
            </a:r>
            <a:r>
              <a:rPr lang="nb-NO" dirty="0" err="1" smtClean="0"/>
              <a:t>welfare</a:t>
            </a:r>
            <a:r>
              <a:rPr lang="nb-NO" dirty="0" smtClean="0"/>
              <a:t> </a:t>
            </a:r>
            <a:r>
              <a:rPr lang="nb-NO" dirty="0" err="1" smtClean="0"/>
              <a:t>state</a:t>
            </a:r>
            <a:r>
              <a:rPr lang="nb-NO" dirty="0" smtClean="0"/>
              <a:t> </a:t>
            </a:r>
            <a:r>
              <a:rPr lang="nb-NO" dirty="0" err="1" smtClean="0"/>
              <a:t>ambitions</a:t>
            </a:r>
            <a:r>
              <a:rPr lang="nb-NO" dirty="0" smtClean="0"/>
              <a:t>? </a:t>
            </a:r>
          </a:p>
          <a:p>
            <a:r>
              <a:rPr lang="nb-NO" dirty="0" err="1" smtClean="0"/>
              <a:t>Lower</a:t>
            </a:r>
            <a:r>
              <a:rPr lang="nb-NO" dirty="0" smtClean="0"/>
              <a:t> </a:t>
            </a:r>
            <a:r>
              <a:rPr lang="nb-NO" dirty="0" err="1" smtClean="0"/>
              <a:t>welfare</a:t>
            </a:r>
            <a:r>
              <a:rPr lang="nb-NO" dirty="0" smtClean="0"/>
              <a:t> </a:t>
            </a:r>
            <a:r>
              <a:rPr lang="nb-NO" dirty="0" err="1" smtClean="0"/>
              <a:t>ambitions</a:t>
            </a:r>
            <a:r>
              <a:rPr lang="nb-NO" dirty="0" smtClean="0"/>
              <a:t>: for all or for </a:t>
            </a:r>
            <a:r>
              <a:rPr lang="nb-NO" dirty="0" err="1" smtClean="0"/>
              <a:t>some</a:t>
            </a:r>
            <a:r>
              <a:rPr lang="nb-NO" dirty="0" smtClean="0"/>
              <a:t>? </a:t>
            </a:r>
          </a:p>
          <a:p>
            <a:pPr lvl="1"/>
            <a:r>
              <a:rPr lang="nb-NO" dirty="0" smtClean="0"/>
              <a:t>The Danish «dual </a:t>
            </a:r>
            <a:r>
              <a:rPr lang="nb-NO" dirty="0" err="1" smtClean="0"/>
              <a:t>track</a:t>
            </a:r>
            <a:r>
              <a:rPr lang="nb-NO" dirty="0" smtClean="0"/>
              <a:t>»-</a:t>
            </a:r>
            <a:r>
              <a:rPr lang="nb-NO" dirty="0" err="1" smtClean="0"/>
              <a:t>example</a:t>
            </a:r>
            <a:endParaRPr lang="nb-NO" dirty="0" smtClean="0"/>
          </a:p>
          <a:p>
            <a:pPr lvl="1"/>
            <a:r>
              <a:rPr lang="nb-NO" dirty="0" smtClean="0"/>
              <a:t>Elements </a:t>
            </a:r>
            <a:r>
              <a:rPr lang="nb-NO" dirty="0" err="1" smtClean="0"/>
              <a:t>also</a:t>
            </a:r>
            <a:r>
              <a:rPr lang="nb-NO" dirty="0" smtClean="0"/>
              <a:t> in Norway, e.g. </a:t>
            </a:r>
            <a:r>
              <a:rPr lang="nb-NO" dirty="0" err="1" smtClean="0"/>
              <a:t>the</a:t>
            </a:r>
            <a:r>
              <a:rPr lang="nb-NO" dirty="0" smtClean="0"/>
              <a:t> cash-for-</a:t>
            </a:r>
            <a:r>
              <a:rPr lang="nb-NO" dirty="0" err="1" smtClean="0"/>
              <a:t>care</a:t>
            </a:r>
            <a:r>
              <a:rPr lang="nb-NO" dirty="0" smtClean="0"/>
              <a:t> </a:t>
            </a:r>
            <a:r>
              <a:rPr lang="nb-NO" dirty="0" err="1" smtClean="0"/>
              <a:t>allowance</a:t>
            </a:r>
            <a:endParaRPr lang="nb-NO" dirty="0"/>
          </a:p>
        </p:txBody>
      </p:sp>
      <p:pic>
        <p:nvPicPr>
          <p:cNvPr id="4" name="Bilde 3"/>
          <p:cNvPicPr>
            <a:picLocks noChangeAspect="1"/>
          </p:cNvPicPr>
          <p:nvPr/>
        </p:nvPicPr>
        <p:blipFill>
          <a:blip r:embed="rId3"/>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401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b="1" dirty="0" smtClean="0"/>
              <a:t>How </a:t>
            </a:r>
            <a:r>
              <a:rPr lang="nb-NO" b="1" dirty="0" err="1" smtClean="0"/>
              <a:t>can</a:t>
            </a:r>
            <a:r>
              <a:rPr lang="nb-NO" b="1" dirty="0" smtClean="0"/>
              <a:t> C and B’s </a:t>
            </a:r>
            <a:r>
              <a:rPr lang="nb-NO" b="1" dirty="0" err="1" smtClean="0"/>
              <a:t>model</a:t>
            </a:r>
            <a:r>
              <a:rPr lang="nb-NO" b="1" dirty="0" smtClean="0"/>
              <a:t> be </a:t>
            </a:r>
            <a:r>
              <a:rPr lang="nb-NO" b="1" dirty="0" err="1" smtClean="0"/>
              <a:t>operationalized</a:t>
            </a:r>
            <a:r>
              <a:rPr lang="nb-NO" b="1" dirty="0" smtClean="0"/>
              <a:t> </a:t>
            </a:r>
            <a:r>
              <a:rPr lang="nb-NO" b="1" dirty="0" err="1" smtClean="0"/>
              <a:t>on</a:t>
            </a:r>
            <a:r>
              <a:rPr lang="nb-NO" b="1" dirty="0" smtClean="0"/>
              <a:t> a </a:t>
            </a:r>
            <a:r>
              <a:rPr lang="nb-NO" b="1" dirty="0" err="1" smtClean="0"/>
              <a:t>national</a:t>
            </a:r>
            <a:r>
              <a:rPr lang="nb-NO" b="1" dirty="0" smtClean="0"/>
              <a:t> </a:t>
            </a:r>
            <a:r>
              <a:rPr lang="nb-NO" b="1" dirty="0" err="1" smtClean="0"/>
              <a:t>level</a:t>
            </a:r>
            <a:r>
              <a:rPr lang="nb-NO" b="1" dirty="0" smtClean="0"/>
              <a:t>?</a:t>
            </a:r>
            <a:endParaRPr lang="nb-NO" b="1" dirty="0"/>
          </a:p>
        </p:txBody>
      </p:sp>
      <p:sp>
        <p:nvSpPr>
          <p:cNvPr id="3" name="Content Placeholder 2"/>
          <p:cNvSpPr>
            <a:spLocks noGrp="1"/>
          </p:cNvSpPr>
          <p:nvPr>
            <p:ph idx="1"/>
          </p:nvPr>
        </p:nvSpPr>
        <p:spPr/>
        <p:txBody>
          <a:bodyPr/>
          <a:lstStyle/>
          <a:p>
            <a:pPr marL="0" indent="0">
              <a:buNone/>
            </a:pPr>
            <a:endParaRPr lang="nb-NO" dirty="0" smtClean="0"/>
          </a:p>
          <a:p>
            <a:r>
              <a:rPr lang="nb-NO" dirty="0" smtClean="0"/>
              <a:t>Different </a:t>
            </a:r>
            <a:r>
              <a:rPr lang="nb-NO" dirty="0" err="1" smtClean="0"/>
              <a:t>dimensions</a:t>
            </a:r>
            <a:endParaRPr lang="nb-NO" dirty="0" smtClean="0"/>
          </a:p>
          <a:p>
            <a:endParaRPr lang="nb-NO" dirty="0"/>
          </a:p>
          <a:p>
            <a:r>
              <a:rPr lang="nb-NO" dirty="0" smtClean="0"/>
              <a:t>Dilemmas and </a:t>
            </a:r>
            <a:r>
              <a:rPr lang="nb-NO" dirty="0" err="1" smtClean="0"/>
              <a:t>contradictions</a:t>
            </a:r>
            <a:endParaRPr lang="nb-NO" dirty="0" smtClean="0"/>
          </a:p>
          <a:p>
            <a:endParaRPr lang="nb-NO" dirty="0"/>
          </a:p>
          <a:p>
            <a:r>
              <a:rPr lang="nb-NO" dirty="0" err="1" smtClean="0"/>
              <a:t>Need</a:t>
            </a:r>
            <a:r>
              <a:rPr lang="nb-NO" dirty="0" smtClean="0"/>
              <a:t> for </a:t>
            </a:r>
            <a:r>
              <a:rPr lang="nb-NO" dirty="0" err="1" smtClean="0"/>
              <a:t>concrete</a:t>
            </a:r>
            <a:r>
              <a:rPr lang="nb-NO" dirty="0" smtClean="0"/>
              <a:t> </a:t>
            </a:r>
            <a:r>
              <a:rPr lang="nb-NO" dirty="0" err="1" smtClean="0"/>
              <a:t>analysis</a:t>
            </a:r>
            <a:endParaRPr lang="nb-NO" dirty="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25602"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1114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Absorption</a:t>
            </a:r>
            <a:r>
              <a:rPr lang="nb-NO" dirty="0" smtClean="0"/>
              <a:t> </a:t>
            </a:r>
            <a:r>
              <a:rPr lang="nb-NO" dirty="0" err="1" smtClean="0"/>
              <a:t>capacity</a:t>
            </a:r>
            <a:r>
              <a:rPr lang="nb-NO" dirty="0" smtClean="0"/>
              <a:t> in Norway</a:t>
            </a:r>
            <a:endParaRPr lang="nb-NO" dirty="0"/>
          </a:p>
        </p:txBody>
      </p:sp>
      <p:sp>
        <p:nvSpPr>
          <p:cNvPr id="3" name="Plassholder for innhold 2"/>
          <p:cNvSpPr>
            <a:spLocks noGrp="1"/>
          </p:cNvSpPr>
          <p:nvPr>
            <p:ph idx="1"/>
          </p:nvPr>
        </p:nvSpPr>
        <p:spPr/>
        <p:txBody>
          <a:bodyPr/>
          <a:lstStyle/>
          <a:p>
            <a:r>
              <a:rPr lang="nb-NO" dirty="0" smtClean="0"/>
              <a:t>Stable and </a:t>
            </a:r>
            <a:r>
              <a:rPr lang="nb-NO" dirty="0" err="1" smtClean="0"/>
              <a:t>affluent</a:t>
            </a:r>
            <a:r>
              <a:rPr lang="nb-NO" dirty="0" smtClean="0"/>
              <a:t> country – </a:t>
            </a:r>
            <a:r>
              <a:rPr lang="nb-NO" dirty="0" err="1" smtClean="0"/>
              <a:t>no</a:t>
            </a:r>
            <a:r>
              <a:rPr lang="nb-NO" dirty="0" smtClean="0"/>
              <a:t> </a:t>
            </a:r>
            <a:r>
              <a:rPr lang="nb-NO" dirty="0" err="1" smtClean="0"/>
              <a:t>looming</a:t>
            </a:r>
            <a:r>
              <a:rPr lang="nb-NO" dirty="0" smtClean="0"/>
              <a:t> </a:t>
            </a:r>
            <a:r>
              <a:rPr lang="nb-NO" dirty="0" err="1" smtClean="0"/>
              <a:t>crisis</a:t>
            </a:r>
            <a:endParaRPr lang="nb-NO" dirty="0" smtClean="0"/>
          </a:p>
          <a:p>
            <a:r>
              <a:rPr lang="nb-NO" dirty="0" err="1" smtClean="0"/>
              <a:t>Low</a:t>
            </a:r>
            <a:r>
              <a:rPr lang="nb-NO" dirty="0" smtClean="0"/>
              <a:t> </a:t>
            </a:r>
            <a:r>
              <a:rPr lang="nb-NO" dirty="0" err="1" smtClean="0"/>
              <a:t>economic</a:t>
            </a:r>
            <a:r>
              <a:rPr lang="nb-NO" dirty="0" smtClean="0"/>
              <a:t> </a:t>
            </a:r>
            <a:r>
              <a:rPr lang="nb-NO" dirty="0" err="1" smtClean="0"/>
              <a:t>inequality</a:t>
            </a:r>
            <a:r>
              <a:rPr lang="nb-NO" dirty="0" smtClean="0"/>
              <a:t> and solid </a:t>
            </a:r>
            <a:r>
              <a:rPr lang="nb-NO" dirty="0" err="1" smtClean="0"/>
              <a:t>educational</a:t>
            </a:r>
            <a:r>
              <a:rPr lang="nb-NO" dirty="0" smtClean="0"/>
              <a:t> </a:t>
            </a:r>
            <a:r>
              <a:rPr lang="nb-NO" dirty="0" err="1" smtClean="0"/>
              <a:t>institutions</a:t>
            </a:r>
            <a:r>
              <a:rPr lang="nb-NO" dirty="0" smtClean="0"/>
              <a:t> </a:t>
            </a:r>
            <a:r>
              <a:rPr lang="nb-NO" dirty="0" err="1" smtClean="0"/>
              <a:t>contribute</a:t>
            </a:r>
            <a:r>
              <a:rPr lang="nb-NO" dirty="0" smtClean="0"/>
              <a:t> to long-term </a:t>
            </a:r>
            <a:r>
              <a:rPr lang="nb-NO" dirty="0" err="1" smtClean="0"/>
              <a:t>inclusion</a:t>
            </a:r>
            <a:endParaRPr lang="nb-NO" dirty="0" smtClean="0"/>
          </a:p>
          <a:p>
            <a:pPr lvl="1"/>
            <a:r>
              <a:rPr lang="nb-NO" dirty="0" err="1" smtClean="0"/>
              <a:t>Many</a:t>
            </a:r>
            <a:r>
              <a:rPr lang="nb-NO" dirty="0" smtClean="0"/>
              <a:t> </a:t>
            </a:r>
            <a:r>
              <a:rPr lang="nb-NO" dirty="0" err="1" smtClean="0"/>
              <a:t>descendants</a:t>
            </a:r>
            <a:r>
              <a:rPr lang="nb-NO" dirty="0" smtClean="0"/>
              <a:t> </a:t>
            </a:r>
            <a:r>
              <a:rPr lang="nb-NO" dirty="0" err="1" smtClean="0"/>
              <a:t>succeed</a:t>
            </a:r>
            <a:r>
              <a:rPr lang="nb-NO" dirty="0" smtClean="0"/>
              <a:t> in </a:t>
            </a:r>
            <a:r>
              <a:rPr lang="nb-NO" dirty="0" err="1" smtClean="0"/>
              <a:t>education</a:t>
            </a:r>
            <a:r>
              <a:rPr lang="nb-NO" dirty="0" smtClean="0"/>
              <a:t> and </a:t>
            </a:r>
            <a:r>
              <a:rPr lang="nb-NO" dirty="0" err="1" smtClean="0"/>
              <a:t>employment</a:t>
            </a:r>
            <a:endParaRPr lang="nb-NO" dirty="0" smtClean="0"/>
          </a:p>
          <a:p>
            <a:pPr lvl="1"/>
            <a:r>
              <a:rPr lang="nb-NO" dirty="0" smtClean="0"/>
              <a:t>…and </a:t>
            </a:r>
            <a:r>
              <a:rPr lang="nb-NO" dirty="0" err="1" smtClean="0"/>
              <a:t>largely</a:t>
            </a:r>
            <a:r>
              <a:rPr lang="nb-NO" dirty="0" smtClean="0"/>
              <a:t> </a:t>
            </a:r>
            <a:r>
              <a:rPr lang="nb-NO" dirty="0" err="1" smtClean="0"/>
              <a:t>adapt</a:t>
            </a:r>
            <a:r>
              <a:rPr lang="nb-NO" dirty="0" smtClean="0"/>
              <a:t> to a range og </a:t>
            </a:r>
            <a:r>
              <a:rPr lang="nb-NO" dirty="0" err="1" smtClean="0"/>
              <a:t>majority</a:t>
            </a:r>
            <a:r>
              <a:rPr lang="nb-NO" dirty="0" smtClean="0"/>
              <a:t> norms and </a:t>
            </a:r>
            <a:r>
              <a:rPr lang="nb-NO" dirty="0" err="1" smtClean="0"/>
              <a:t>values</a:t>
            </a:r>
            <a:endParaRPr lang="nb-NO" dirty="0" smtClean="0"/>
          </a:p>
          <a:p>
            <a:pPr lvl="1"/>
            <a:r>
              <a:rPr lang="nb-NO" dirty="0" smtClean="0"/>
              <a:t>The major </a:t>
            </a:r>
            <a:r>
              <a:rPr lang="nb-NO" dirty="0" err="1" smtClean="0"/>
              <a:t>challenge</a:t>
            </a:r>
            <a:r>
              <a:rPr lang="nb-NO" dirty="0" smtClean="0"/>
              <a:t> is </a:t>
            </a:r>
            <a:r>
              <a:rPr lang="nb-NO" dirty="0" err="1" smtClean="0"/>
              <a:t>the</a:t>
            </a:r>
            <a:r>
              <a:rPr lang="nb-NO" dirty="0" smtClean="0"/>
              <a:t> 1st </a:t>
            </a:r>
            <a:r>
              <a:rPr lang="nb-NO" dirty="0" err="1" smtClean="0"/>
              <a:t>generation</a:t>
            </a:r>
            <a:r>
              <a:rPr lang="nb-NO" dirty="0" smtClean="0"/>
              <a:t>, </a:t>
            </a:r>
            <a:r>
              <a:rPr lang="nb-NO" dirty="0" err="1" smtClean="0"/>
              <a:t>which</a:t>
            </a:r>
            <a:r>
              <a:rPr lang="nb-NO" dirty="0" smtClean="0"/>
              <a:t> is </a:t>
            </a:r>
            <a:r>
              <a:rPr lang="nb-NO" dirty="0" err="1" smtClean="0"/>
              <a:t>also</a:t>
            </a:r>
            <a:r>
              <a:rPr lang="nb-NO" dirty="0" smtClean="0"/>
              <a:t> </a:t>
            </a:r>
            <a:r>
              <a:rPr lang="nb-NO" dirty="0" err="1" smtClean="0"/>
              <a:t>the</a:t>
            </a:r>
            <a:r>
              <a:rPr lang="nb-NO" dirty="0" smtClean="0"/>
              <a:t> most </a:t>
            </a:r>
            <a:r>
              <a:rPr lang="nb-NO" dirty="0" err="1" smtClean="0"/>
              <a:t>numerous</a:t>
            </a:r>
            <a:r>
              <a:rPr lang="nb-NO" dirty="0" smtClean="0"/>
              <a:t> </a:t>
            </a:r>
            <a:r>
              <a:rPr lang="nb-NO" dirty="0" err="1" smtClean="0"/>
              <a:t>category</a:t>
            </a:r>
            <a:endParaRPr lang="nb-NO" dirty="0"/>
          </a:p>
        </p:txBody>
      </p:sp>
      <p:pic>
        <p:nvPicPr>
          <p:cNvPr id="4" name="Bilde 3"/>
          <p:cNvPicPr>
            <a:picLocks noChangeAspect="1"/>
          </p:cNvPicPr>
          <p:nvPr/>
        </p:nvPicPr>
        <p:blipFill>
          <a:blip r:embed="rId3"/>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155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Absorption</a:t>
            </a:r>
            <a:r>
              <a:rPr lang="nb-NO" dirty="0" smtClean="0"/>
              <a:t> </a:t>
            </a:r>
            <a:r>
              <a:rPr lang="nb-NO" dirty="0" err="1" smtClean="0"/>
              <a:t>capacity</a:t>
            </a:r>
            <a:r>
              <a:rPr lang="nb-NO" dirty="0" smtClean="0"/>
              <a:t> in Scandinavia</a:t>
            </a:r>
            <a:endParaRPr lang="nb-NO" dirty="0"/>
          </a:p>
        </p:txBody>
      </p:sp>
      <p:sp>
        <p:nvSpPr>
          <p:cNvPr id="3" name="Plassholder for innhold 2"/>
          <p:cNvSpPr>
            <a:spLocks noGrp="1"/>
          </p:cNvSpPr>
          <p:nvPr>
            <p:ph idx="1"/>
          </p:nvPr>
        </p:nvSpPr>
        <p:spPr/>
        <p:txBody>
          <a:bodyPr>
            <a:normAutofit fontScale="92500" lnSpcReduction="20000"/>
          </a:bodyPr>
          <a:lstStyle/>
          <a:p>
            <a:r>
              <a:rPr lang="en-GB" dirty="0"/>
              <a:t>C</a:t>
            </a:r>
            <a:r>
              <a:rPr lang="en-GB" dirty="0" smtClean="0"/>
              <a:t>ontingent </a:t>
            </a:r>
            <a:r>
              <a:rPr lang="en-GB" dirty="0"/>
              <a:t>on developments in a series of societal and institutional spheres: within law-making, business, industrial relations, science and </a:t>
            </a:r>
            <a:r>
              <a:rPr lang="en-GB" dirty="0" smtClean="0"/>
              <a:t>politics…</a:t>
            </a:r>
          </a:p>
          <a:p>
            <a:r>
              <a:rPr lang="en-GB" dirty="0"/>
              <a:t>shaped by </a:t>
            </a:r>
            <a:r>
              <a:rPr lang="en-GB" dirty="0" err="1"/>
              <a:t>multilayered</a:t>
            </a:r>
            <a:r>
              <a:rPr lang="en-GB" dirty="0"/>
              <a:t> dynamics, from local structures to supranational bodies. </a:t>
            </a:r>
            <a:endParaRPr lang="en-GB" dirty="0" smtClean="0"/>
          </a:p>
          <a:p>
            <a:r>
              <a:rPr lang="en-GB" dirty="0" smtClean="0"/>
              <a:t>To </a:t>
            </a:r>
            <a:r>
              <a:rPr lang="en-GB" dirty="0"/>
              <a:t>succeed, some preconditions need to be present: </a:t>
            </a:r>
            <a:endParaRPr lang="en-GB" dirty="0" smtClean="0"/>
          </a:p>
          <a:p>
            <a:pPr lvl="1"/>
            <a:r>
              <a:rPr lang="en-GB" dirty="0" smtClean="0"/>
              <a:t>Rate</a:t>
            </a:r>
            <a:r>
              <a:rPr lang="en-GB" dirty="0"/>
              <a:t>, volume and composition of inflows will have to be in tune with the AC in the labour market, the welfare system and in society at large. </a:t>
            </a:r>
            <a:endParaRPr lang="en-GB" dirty="0" smtClean="0"/>
          </a:p>
          <a:p>
            <a:pPr lvl="1"/>
            <a:r>
              <a:rPr lang="en-GB" dirty="0"/>
              <a:t>B</a:t>
            </a:r>
            <a:r>
              <a:rPr lang="en-GB" dirty="0" smtClean="0"/>
              <a:t>oth </a:t>
            </a:r>
            <a:r>
              <a:rPr lang="en-GB" dirty="0"/>
              <a:t>the scope of immigration and the skills of those who come are important. </a:t>
            </a:r>
            <a:endParaRPr lang="en-GB" dirty="0" smtClean="0"/>
          </a:p>
          <a:p>
            <a:pPr lvl="1"/>
            <a:r>
              <a:rPr lang="en-GB" dirty="0" smtClean="0"/>
              <a:t>Important </a:t>
            </a:r>
            <a:r>
              <a:rPr lang="en-GB" dirty="0"/>
              <a:t>that immigrants and their descendants appropriate the cultural preconditions for the societal welfare contract. AC will be strongly related to adjustment capability in the years to come. </a:t>
            </a:r>
            <a:endParaRPr lang="en-GB" dirty="0" smtClean="0"/>
          </a:p>
          <a:p>
            <a:pPr lvl="1"/>
            <a:r>
              <a:rPr lang="en-GB" dirty="0" smtClean="0"/>
              <a:t>Need </a:t>
            </a:r>
            <a:r>
              <a:rPr lang="en-GB" dirty="0"/>
              <a:t>for </a:t>
            </a:r>
            <a:r>
              <a:rPr lang="en-GB" dirty="0">
                <a:solidFill>
                  <a:srgbClr val="FF0000"/>
                </a:solidFill>
              </a:rPr>
              <a:t>institutional innovation </a:t>
            </a:r>
            <a:r>
              <a:rPr lang="en-GB" dirty="0"/>
              <a:t>which will involve new combinations and emphases of the available policy tools.</a:t>
            </a:r>
            <a:endParaRPr lang="nb-NO" dirty="0"/>
          </a:p>
        </p:txBody>
      </p:sp>
      <p:pic>
        <p:nvPicPr>
          <p:cNvPr id="4" name="Bilde 3"/>
          <p:cNvPicPr>
            <a:picLocks noChangeAspect="1"/>
          </p:cNvPicPr>
          <p:nvPr/>
        </p:nvPicPr>
        <p:blipFill>
          <a:blip r:embed="rId2"/>
          <a:stretch>
            <a:fillRect/>
          </a:stretch>
        </p:blipFill>
        <p:spPr>
          <a:xfrm>
            <a:off x="715108" y="6201508"/>
            <a:ext cx="1312984" cy="656492"/>
          </a:xfrm>
          <a:prstGeom prst="rect">
            <a:avLst/>
          </a:prstGeom>
        </p:spPr>
      </p:pic>
      <p:pic>
        <p:nvPicPr>
          <p:cNvPr id="6" name="Picture 2" descr="Image result for institutt for sosiologi og samfunnsgeografi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7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dirty="0" err="1" smtClean="0"/>
              <a:t>Absorption</a:t>
            </a:r>
            <a:r>
              <a:rPr lang="nb-NO" dirty="0" smtClean="0"/>
              <a:t> </a:t>
            </a:r>
            <a:r>
              <a:rPr lang="nb-NO" dirty="0" err="1" smtClean="0"/>
              <a:t>capacity</a:t>
            </a:r>
            <a:endParaRPr lang="nb-NO" dirty="0"/>
          </a:p>
        </p:txBody>
      </p:sp>
      <p:sp>
        <p:nvSpPr>
          <p:cNvPr id="5" name="Plassholder for innhold 4"/>
          <p:cNvSpPr>
            <a:spLocks noGrp="1"/>
          </p:cNvSpPr>
          <p:nvPr>
            <p:ph sz="half" idx="1"/>
          </p:nvPr>
        </p:nvSpPr>
        <p:spPr/>
        <p:txBody>
          <a:bodyPr/>
          <a:lstStyle/>
          <a:p>
            <a:pPr marL="0" indent="0">
              <a:buNone/>
            </a:pPr>
            <a:r>
              <a:rPr lang="en-US" i="1" dirty="0"/>
              <a:t>The inflow must not exceed a rate and a volume that the nation-state system can manage to include in ways that </a:t>
            </a:r>
            <a:r>
              <a:rPr lang="en-US" i="1" dirty="0">
                <a:solidFill>
                  <a:srgbClr val="FF0000"/>
                </a:solidFill>
              </a:rPr>
              <a:t>do not drain public budgets disproportionally</a:t>
            </a:r>
            <a:r>
              <a:rPr lang="en-US" i="1" dirty="0"/>
              <a:t> and which do not generate substantially </a:t>
            </a:r>
            <a:r>
              <a:rPr lang="en-US" i="1" dirty="0">
                <a:solidFill>
                  <a:srgbClr val="FF0000"/>
                </a:solidFill>
              </a:rPr>
              <a:t>increased inequality </a:t>
            </a:r>
            <a:r>
              <a:rPr lang="en-US" i="1" dirty="0"/>
              <a:t>and </a:t>
            </a:r>
            <a:r>
              <a:rPr lang="en-US" i="1" dirty="0">
                <a:solidFill>
                  <a:srgbClr val="FF0000"/>
                </a:solidFill>
              </a:rPr>
              <a:t>low wage competition</a:t>
            </a:r>
            <a:r>
              <a:rPr lang="en-US" i="1" dirty="0"/>
              <a:t>. Besides, the composition of migrants must be balanced in ways that are </a:t>
            </a:r>
            <a:r>
              <a:rPr lang="en-US" i="1" dirty="0">
                <a:solidFill>
                  <a:srgbClr val="FF0000"/>
                </a:solidFill>
              </a:rPr>
              <a:t>perceived as politically legitimate within the democratic constituency</a:t>
            </a:r>
            <a:r>
              <a:rPr lang="en-US" i="1" dirty="0"/>
              <a:t>. </a:t>
            </a:r>
            <a:endParaRPr lang="nb-NO" dirty="0"/>
          </a:p>
          <a:p>
            <a:pPr marL="0" indent="0">
              <a:buNone/>
            </a:pPr>
            <a:endParaRPr lang="nb-NO" dirty="0"/>
          </a:p>
        </p:txBody>
      </p:sp>
      <p:graphicFrame>
        <p:nvGraphicFramePr>
          <p:cNvPr id="7" name="Plassholder for innhold 6"/>
          <p:cNvGraphicFramePr>
            <a:graphicFrameLocks noGrp="1"/>
          </p:cNvGraphicFramePr>
          <p:nvPr>
            <p:ph sz="half" idx="2"/>
            <p:extLst>
              <p:ext uri="{D42A27DB-BD31-4B8C-83A1-F6EECF244321}">
                <p14:modId xmlns:p14="http://schemas.microsoft.com/office/powerpoint/2010/main" val="3983573714"/>
              </p:ext>
            </p:extLst>
          </p:nvPr>
        </p:nvGraphicFramePr>
        <p:xfrm>
          <a:off x="6524625" y="2286000"/>
          <a:ext cx="4448175"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Bilde 7"/>
          <p:cNvPicPr>
            <a:picLocks noChangeAspect="1"/>
          </p:cNvPicPr>
          <p:nvPr/>
        </p:nvPicPr>
        <p:blipFill>
          <a:blip r:embed="rId7"/>
          <a:stretch>
            <a:fillRect/>
          </a:stretch>
        </p:blipFill>
        <p:spPr>
          <a:xfrm>
            <a:off x="715108" y="6201508"/>
            <a:ext cx="1312984" cy="656492"/>
          </a:xfrm>
          <a:prstGeom prst="rect">
            <a:avLst/>
          </a:prstGeom>
        </p:spPr>
      </p:pic>
      <p:pic>
        <p:nvPicPr>
          <p:cNvPr id="10" name="Picture 2" descr="Image result for institutt for sosiologi og samfunnsgeografi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984523" y="5724757"/>
            <a:ext cx="953502" cy="953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1524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dirty="0" err="1" smtClean="0"/>
              <a:t>Absorption</a:t>
            </a:r>
            <a:r>
              <a:rPr lang="nb-NO" dirty="0" smtClean="0"/>
              <a:t> </a:t>
            </a:r>
            <a:r>
              <a:rPr lang="nb-NO" dirty="0" err="1" smtClean="0"/>
              <a:t>capacity</a:t>
            </a:r>
            <a:endParaRPr lang="nb-NO" dirty="0"/>
          </a:p>
        </p:txBody>
      </p:sp>
      <p:sp>
        <p:nvSpPr>
          <p:cNvPr id="5" name="Plassholder for innhold 4"/>
          <p:cNvSpPr>
            <a:spLocks noGrp="1"/>
          </p:cNvSpPr>
          <p:nvPr>
            <p:ph sz="half" idx="1"/>
          </p:nvPr>
        </p:nvSpPr>
        <p:spPr/>
        <p:txBody>
          <a:bodyPr/>
          <a:lstStyle/>
          <a:p>
            <a:pPr marL="0" indent="0">
              <a:buNone/>
            </a:pPr>
            <a:endParaRPr lang="nb-NO" dirty="0"/>
          </a:p>
        </p:txBody>
      </p:sp>
      <p:graphicFrame>
        <p:nvGraphicFramePr>
          <p:cNvPr id="7" name="Plassholder for innhold 6"/>
          <p:cNvGraphicFramePr>
            <a:graphicFrameLocks noGrp="1"/>
          </p:cNvGraphicFramePr>
          <p:nvPr>
            <p:ph sz="half" idx="2"/>
          </p:nvPr>
        </p:nvGraphicFramePr>
        <p:xfrm>
          <a:off x="6524625" y="2286000"/>
          <a:ext cx="4448175"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Høyrebuet pil 2"/>
          <p:cNvSpPr/>
          <p:nvPr/>
        </p:nvSpPr>
        <p:spPr>
          <a:xfrm>
            <a:off x="5886671" y="2471182"/>
            <a:ext cx="637954" cy="28707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6" name="Høyrebuet pil 5"/>
          <p:cNvSpPr/>
          <p:nvPr/>
        </p:nvSpPr>
        <p:spPr>
          <a:xfrm>
            <a:off x="5663609" y="4004930"/>
            <a:ext cx="861016" cy="159488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pic>
        <p:nvPicPr>
          <p:cNvPr id="8" name="Bilde 7"/>
          <p:cNvPicPr>
            <a:picLocks noChangeAspect="1"/>
          </p:cNvPicPr>
          <p:nvPr/>
        </p:nvPicPr>
        <p:blipFill>
          <a:blip r:embed="rId7"/>
          <a:stretch>
            <a:fillRect/>
          </a:stretch>
        </p:blipFill>
        <p:spPr>
          <a:xfrm>
            <a:off x="715108" y="6201508"/>
            <a:ext cx="1312984" cy="656492"/>
          </a:xfrm>
          <a:prstGeom prst="rect">
            <a:avLst/>
          </a:prstGeom>
        </p:spPr>
      </p:pic>
      <p:pic>
        <p:nvPicPr>
          <p:cNvPr id="11" name="Picture 2" descr="Image result for institutt for sosiologi og samfunnsgeografi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984523" y="5724757"/>
            <a:ext cx="953502" cy="953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498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dirty="0" err="1" smtClean="0"/>
              <a:t>Absorption</a:t>
            </a:r>
            <a:r>
              <a:rPr lang="nb-NO" dirty="0" smtClean="0"/>
              <a:t> </a:t>
            </a:r>
            <a:r>
              <a:rPr lang="nb-NO" dirty="0" err="1" smtClean="0"/>
              <a:t>capacity</a:t>
            </a:r>
            <a:endParaRPr lang="nb-NO" dirty="0"/>
          </a:p>
        </p:txBody>
      </p:sp>
      <p:sp>
        <p:nvSpPr>
          <p:cNvPr id="5" name="Plassholder for innhold 4"/>
          <p:cNvSpPr>
            <a:spLocks noGrp="1"/>
          </p:cNvSpPr>
          <p:nvPr>
            <p:ph sz="half" idx="1"/>
          </p:nvPr>
        </p:nvSpPr>
        <p:spPr>
          <a:xfrm>
            <a:off x="1371600" y="2285999"/>
            <a:ext cx="3739116" cy="3581401"/>
          </a:xfrm>
        </p:spPr>
        <p:txBody>
          <a:bodyPr/>
          <a:lstStyle/>
          <a:p>
            <a:pPr marL="0" indent="0">
              <a:buNone/>
            </a:pPr>
            <a:r>
              <a:rPr lang="nb-NO" dirty="0" smtClean="0"/>
              <a:t>Institutional </a:t>
            </a:r>
            <a:r>
              <a:rPr lang="nb-NO" dirty="0" err="1" smtClean="0"/>
              <a:t>ability</a:t>
            </a:r>
            <a:r>
              <a:rPr lang="nb-NO" dirty="0" smtClean="0"/>
              <a:t> and </a:t>
            </a:r>
            <a:r>
              <a:rPr lang="nb-NO" dirty="0" err="1" smtClean="0"/>
              <a:t>political</a:t>
            </a:r>
            <a:r>
              <a:rPr lang="nb-NO" dirty="0" smtClean="0"/>
              <a:t> </a:t>
            </a:r>
            <a:r>
              <a:rPr lang="nb-NO" dirty="0" err="1" smtClean="0"/>
              <a:t>willingness</a:t>
            </a:r>
            <a:r>
              <a:rPr lang="nb-NO" dirty="0" smtClean="0"/>
              <a:t> </a:t>
            </a:r>
            <a:r>
              <a:rPr lang="nb-NO" dirty="0" err="1" smtClean="0"/>
              <a:t>are</a:t>
            </a:r>
            <a:r>
              <a:rPr lang="nb-NO" dirty="0" smtClean="0"/>
              <a:t> </a:t>
            </a:r>
            <a:r>
              <a:rPr lang="nb-NO" dirty="0" err="1" smtClean="0"/>
              <a:t>related</a:t>
            </a:r>
            <a:r>
              <a:rPr lang="nb-NO" dirty="0" smtClean="0"/>
              <a:t>, </a:t>
            </a:r>
            <a:r>
              <a:rPr lang="nb-NO" dirty="0" err="1" smtClean="0"/>
              <a:t>but</a:t>
            </a:r>
            <a:r>
              <a:rPr lang="nb-NO" dirty="0" smtClean="0"/>
              <a:t> not </a:t>
            </a:r>
            <a:r>
              <a:rPr lang="nb-NO" dirty="0" err="1" smtClean="0"/>
              <a:t>necessarily</a:t>
            </a:r>
            <a:r>
              <a:rPr lang="nb-NO" dirty="0" smtClean="0"/>
              <a:t> in tune.  </a:t>
            </a:r>
            <a:endParaRPr lang="nb-NO" dirty="0"/>
          </a:p>
        </p:txBody>
      </p:sp>
      <p:graphicFrame>
        <p:nvGraphicFramePr>
          <p:cNvPr id="7" name="Plassholder for innhold 6"/>
          <p:cNvGraphicFramePr>
            <a:graphicFrameLocks noGrp="1"/>
          </p:cNvGraphicFramePr>
          <p:nvPr>
            <p:ph sz="half" idx="2"/>
            <p:extLst>
              <p:ext uri="{D42A27DB-BD31-4B8C-83A1-F6EECF244321}">
                <p14:modId xmlns:p14="http://schemas.microsoft.com/office/powerpoint/2010/main" val="2920987452"/>
              </p:ext>
            </p:extLst>
          </p:nvPr>
        </p:nvGraphicFramePr>
        <p:xfrm>
          <a:off x="6524625" y="2286000"/>
          <a:ext cx="4448175"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Høyrebuet pil 2"/>
          <p:cNvSpPr/>
          <p:nvPr/>
        </p:nvSpPr>
        <p:spPr>
          <a:xfrm>
            <a:off x="5886671" y="2471182"/>
            <a:ext cx="637954" cy="28707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6" name="Høyrebuet pil 5"/>
          <p:cNvSpPr/>
          <p:nvPr/>
        </p:nvSpPr>
        <p:spPr>
          <a:xfrm>
            <a:off x="5663609" y="4004930"/>
            <a:ext cx="861016" cy="159488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25" name="Frihåndsform 24"/>
          <p:cNvSpPr/>
          <p:nvPr/>
        </p:nvSpPr>
        <p:spPr>
          <a:xfrm>
            <a:off x="8073656" y="2771458"/>
            <a:ext cx="709041" cy="2551909"/>
          </a:xfrm>
          <a:custGeom>
            <a:avLst/>
            <a:gdLst>
              <a:gd name="connsiteX0" fmla="*/ 0 w 709041"/>
              <a:gd name="connsiteY0" fmla="*/ 2551909 h 2551909"/>
              <a:gd name="connsiteX1" fmla="*/ 42530 w 709041"/>
              <a:gd name="connsiteY1" fmla="*/ 2544821 h 2551909"/>
              <a:gd name="connsiteX2" fmla="*/ 85060 w 709041"/>
              <a:gd name="connsiteY2" fmla="*/ 2530644 h 2551909"/>
              <a:gd name="connsiteX3" fmla="*/ 141767 w 709041"/>
              <a:gd name="connsiteY3" fmla="*/ 2516468 h 2551909"/>
              <a:gd name="connsiteX4" fmla="*/ 177209 w 709041"/>
              <a:gd name="connsiteY4" fmla="*/ 2481026 h 2551909"/>
              <a:gd name="connsiteX5" fmla="*/ 226828 w 709041"/>
              <a:gd name="connsiteY5" fmla="*/ 2445584 h 2551909"/>
              <a:gd name="connsiteX6" fmla="*/ 248093 w 709041"/>
              <a:gd name="connsiteY6" fmla="*/ 2424319 h 2551909"/>
              <a:gd name="connsiteX7" fmla="*/ 290623 w 709041"/>
              <a:gd name="connsiteY7" fmla="*/ 2381789 h 2551909"/>
              <a:gd name="connsiteX8" fmla="*/ 318977 w 709041"/>
              <a:gd name="connsiteY8" fmla="*/ 2332170 h 2551909"/>
              <a:gd name="connsiteX9" fmla="*/ 347330 w 709041"/>
              <a:gd name="connsiteY9" fmla="*/ 2282551 h 2551909"/>
              <a:gd name="connsiteX10" fmla="*/ 382772 w 709041"/>
              <a:gd name="connsiteY10" fmla="*/ 2232933 h 2551909"/>
              <a:gd name="connsiteX11" fmla="*/ 432391 w 709041"/>
              <a:gd name="connsiteY11" fmla="*/ 2154961 h 2551909"/>
              <a:gd name="connsiteX12" fmla="*/ 453656 w 709041"/>
              <a:gd name="connsiteY12" fmla="*/ 2112430 h 2551909"/>
              <a:gd name="connsiteX13" fmla="*/ 460744 w 709041"/>
              <a:gd name="connsiteY13" fmla="*/ 2091165 h 2551909"/>
              <a:gd name="connsiteX14" fmla="*/ 489097 w 709041"/>
              <a:gd name="connsiteY14" fmla="*/ 2041547 h 2551909"/>
              <a:gd name="connsiteX15" fmla="*/ 503274 w 709041"/>
              <a:gd name="connsiteY15" fmla="*/ 1991928 h 2551909"/>
              <a:gd name="connsiteX16" fmla="*/ 517451 w 709041"/>
              <a:gd name="connsiteY16" fmla="*/ 1970663 h 2551909"/>
              <a:gd name="connsiteX17" fmla="*/ 524539 w 709041"/>
              <a:gd name="connsiteY17" fmla="*/ 1921044 h 2551909"/>
              <a:gd name="connsiteX18" fmla="*/ 545804 w 709041"/>
              <a:gd name="connsiteY18" fmla="*/ 1871426 h 2551909"/>
              <a:gd name="connsiteX19" fmla="*/ 552893 w 709041"/>
              <a:gd name="connsiteY19" fmla="*/ 1828895 h 2551909"/>
              <a:gd name="connsiteX20" fmla="*/ 559981 w 709041"/>
              <a:gd name="connsiteY20" fmla="*/ 1807630 h 2551909"/>
              <a:gd name="connsiteX21" fmla="*/ 581246 w 709041"/>
              <a:gd name="connsiteY21" fmla="*/ 1708393 h 2551909"/>
              <a:gd name="connsiteX22" fmla="*/ 588335 w 709041"/>
              <a:gd name="connsiteY22" fmla="*/ 1672951 h 2551909"/>
              <a:gd name="connsiteX23" fmla="*/ 609600 w 709041"/>
              <a:gd name="connsiteY23" fmla="*/ 1524095 h 2551909"/>
              <a:gd name="connsiteX24" fmla="*/ 616688 w 709041"/>
              <a:gd name="connsiteY24" fmla="*/ 1488654 h 2551909"/>
              <a:gd name="connsiteX25" fmla="*/ 623777 w 709041"/>
              <a:gd name="connsiteY25" fmla="*/ 1439035 h 2551909"/>
              <a:gd name="connsiteX26" fmla="*/ 637953 w 709041"/>
              <a:gd name="connsiteY26" fmla="*/ 1396505 h 2551909"/>
              <a:gd name="connsiteX27" fmla="*/ 645042 w 709041"/>
              <a:gd name="connsiteY27" fmla="*/ 1368151 h 2551909"/>
              <a:gd name="connsiteX28" fmla="*/ 652130 w 709041"/>
              <a:gd name="connsiteY28" fmla="*/ 1346886 h 2551909"/>
              <a:gd name="connsiteX29" fmla="*/ 666307 w 709041"/>
              <a:gd name="connsiteY29" fmla="*/ 1290179 h 2551909"/>
              <a:gd name="connsiteX30" fmla="*/ 673395 w 709041"/>
              <a:gd name="connsiteY30" fmla="*/ 1247649 h 2551909"/>
              <a:gd name="connsiteX31" fmla="*/ 687572 w 709041"/>
              <a:gd name="connsiteY31" fmla="*/ 1212207 h 2551909"/>
              <a:gd name="connsiteX32" fmla="*/ 701749 w 709041"/>
              <a:gd name="connsiteY32" fmla="*/ 1141323 h 2551909"/>
              <a:gd name="connsiteX33" fmla="*/ 701749 w 709041"/>
              <a:gd name="connsiteY33" fmla="*/ 907407 h 2551909"/>
              <a:gd name="connsiteX34" fmla="*/ 687572 w 709041"/>
              <a:gd name="connsiteY34" fmla="*/ 786905 h 2551909"/>
              <a:gd name="connsiteX35" fmla="*/ 680484 w 709041"/>
              <a:gd name="connsiteY35" fmla="*/ 765640 h 2551909"/>
              <a:gd name="connsiteX36" fmla="*/ 659218 w 709041"/>
              <a:gd name="connsiteY36" fmla="*/ 630961 h 2551909"/>
              <a:gd name="connsiteX37" fmla="*/ 652130 w 709041"/>
              <a:gd name="connsiteY37" fmla="*/ 602607 h 2551909"/>
              <a:gd name="connsiteX38" fmla="*/ 637953 w 709041"/>
              <a:gd name="connsiteY38" fmla="*/ 567165 h 2551909"/>
              <a:gd name="connsiteX39" fmla="*/ 630865 w 709041"/>
              <a:gd name="connsiteY39" fmla="*/ 531723 h 2551909"/>
              <a:gd name="connsiteX40" fmla="*/ 616688 w 709041"/>
              <a:gd name="connsiteY40" fmla="*/ 496282 h 2551909"/>
              <a:gd name="connsiteX41" fmla="*/ 609600 w 709041"/>
              <a:gd name="connsiteY41" fmla="*/ 467928 h 2551909"/>
              <a:gd name="connsiteX42" fmla="*/ 602511 w 709041"/>
              <a:gd name="connsiteY42" fmla="*/ 446663 h 2551909"/>
              <a:gd name="connsiteX43" fmla="*/ 595423 w 709041"/>
              <a:gd name="connsiteY43" fmla="*/ 411221 h 2551909"/>
              <a:gd name="connsiteX44" fmla="*/ 588335 w 709041"/>
              <a:gd name="connsiteY44" fmla="*/ 389956 h 2551909"/>
              <a:gd name="connsiteX45" fmla="*/ 581246 w 709041"/>
              <a:gd name="connsiteY45" fmla="*/ 354514 h 2551909"/>
              <a:gd name="connsiteX46" fmla="*/ 567070 w 709041"/>
              <a:gd name="connsiteY46" fmla="*/ 326161 h 2551909"/>
              <a:gd name="connsiteX47" fmla="*/ 538716 w 709041"/>
              <a:gd name="connsiteY47" fmla="*/ 276542 h 2551909"/>
              <a:gd name="connsiteX48" fmla="*/ 517451 w 709041"/>
              <a:gd name="connsiteY48" fmla="*/ 219835 h 2551909"/>
              <a:gd name="connsiteX49" fmla="*/ 503274 w 709041"/>
              <a:gd name="connsiteY49" fmla="*/ 177305 h 2551909"/>
              <a:gd name="connsiteX50" fmla="*/ 489097 w 709041"/>
              <a:gd name="connsiteY50" fmla="*/ 156040 h 2551909"/>
              <a:gd name="connsiteX51" fmla="*/ 474921 w 709041"/>
              <a:gd name="connsiteY51" fmla="*/ 127686 h 2551909"/>
              <a:gd name="connsiteX52" fmla="*/ 411125 w 709041"/>
              <a:gd name="connsiteY52" fmla="*/ 99333 h 2551909"/>
              <a:gd name="connsiteX53" fmla="*/ 368595 w 709041"/>
              <a:gd name="connsiteY53" fmla="*/ 85156 h 2551909"/>
              <a:gd name="connsiteX54" fmla="*/ 326065 w 709041"/>
              <a:gd name="connsiteY54" fmla="*/ 70979 h 2551909"/>
              <a:gd name="connsiteX55" fmla="*/ 297711 w 709041"/>
              <a:gd name="connsiteY55" fmla="*/ 56802 h 2551909"/>
              <a:gd name="connsiteX56" fmla="*/ 276446 w 709041"/>
              <a:gd name="connsiteY56" fmla="*/ 49714 h 2551909"/>
              <a:gd name="connsiteX57" fmla="*/ 248093 w 709041"/>
              <a:gd name="connsiteY57" fmla="*/ 35537 h 2551909"/>
              <a:gd name="connsiteX58" fmla="*/ 205563 w 709041"/>
              <a:gd name="connsiteY58" fmla="*/ 21361 h 2551909"/>
              <a:gd name="connsiteX59" fmla="*/ 163032 w 709041"/>
              <a:gd name="connsiteY59" fmla="*/ 7184 h 2551909"/>
              <a:gd name="connsiteX60" fmla="*/ 70884 w 709041"/>
              <a:gd name="connsiteY60" fmla="*/ 95 h 255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709041" h="2551909">
                <a:moveTo>
                  <a:pt x="0" y="2551909"/>
                </a:moveTo>
                <a:cubicBezTo>
                  <a:pt x="14177" y="2549546"/>
                  <a:pt x="28587" y="2548307"/>
                  <a:pt x="42530" y="2544821"/>
                </a:cubicBezTo>
                <a:cubicBezTo>
                  <a:pt x="57027" y="2541197"/>
                  <a:pt x="70407" y="2533575"/>
                  <a:pt x="85060" y="2530644"/>
                </a:cubicBezTo>
                <a:cubicBezTo>
                  <a:pt x="127829" y="2522091"/>
                  <a:pt x="109072" y="2527366"/>
                  <a:pt x="141767" y="2516468"/>
                </a:cubicBezTo>
                <a:cubicBezTo>
                  <a:pt x="198477" y="2478660"/>
                  <a:pt x="129950" y="2528284"/>
                  <a:pt x="177209" y="2481026"/>
                </a:cubicBezTo>
                <a:cubicBezTo>
                  <a:pt x="202743" y="2455493"/>
                  <a:pt x="202681" y="2465706"/>
                  <a:pt x="226828" y="2445584"/>
                </a:cubicBezTo>
                <a:cubicBezTo>
                  <a:pt x="234529" y="2439166"/>
                  <a:pt x="241569" y="2431930"/>
                  <a:pt x="248093" y="2424319"/>
                </a:cubicBezTo>
                <a:cubicBezTo>
                  <a:pt x="283261" y="2383289"/>
                  <a:pt x="253188" y="2406744"/>
                  <a:pt x="290623" y="2381789"/>
                </a:cubicBezTo>
                <a:cubicBezTo>
                  <a:pt x="302126" y="2347278"/>
                  <a:pt x="292154" y="2369722"/>
                  <a:pt x="318977" y="2332170"/>
                </a:cubicBezTo>
                <a:cubicBezTo>
                  <a:pt x="357987" y="2277557"/>
                  <a:pt x="305810" y="2348983"/>
                  <a:pt x="347330" y="2282551"/>
                </a:cubicBezTo>
                <a:cubicBezTo>
                  <a:pt x="362780" y="2257831"/>
                  <a:pt x="369921" y="2256493"/>
                  <a:pt x="382772" y="2232933"/>
                </a:cubicBezTo>
                <a:cubicBezTo>
                  <a:pt x="422176" y="2160692"/>
                  <a:pt x="393066" y="2194285"/>
                  <a:pt x="432391" y="2154961"/>
                </a:cubicBezTo>
                <a:cubicBezTo>
                  <a:pt x="450206" y="2101511"/>
                  <a:pt x="426175" y="2167392"/>
                  <a:pt x="453656" y="2112430"/>
                </a:cubicBezTo>
                <a:cubicBezTo>
                  <a:pt x="456997" y="2105747"/>
                  <a:pt x="457801" y="2098033"/>
                  <a:pt x="460744" y="2091165"/>
                </a:cubicBezTo>
                <a:cubicBezTo>
                  <a:pt x="471534" y="2065988"/>
                  <a:pt x="474862" y="2062901"/>
                  <a:pt x="489097" y="2041547"/>
                </a:cubicBezTo>
                <a:cubicBezTo>
                  <a:pt x="491367" y="2032467"/>
                  <a:pt x="498191" y="2002094"/>
                  <a:pt x="503274" y="1991928"/>
                </a:cubicBezTo>
                <a:cubicBezTo>
                  <a:pt x="507084" y="1984308"/>
                  <a:pt x="512725" y="1977751"/>
                  <a:pt x="517451" y="1970663"/>
                </a:cubicBezTo>
                <a:cubicBezTo>
                  <a:pt x="519814" y="1954123"/>
                  <a:pt x="521262" y="1937427"/>
                  <a:pt x="524539" y="1921044"/>
                </a:cubicBezTo>
                <a:cubicBezTo>
                  <a:pt x="528015" y="1903665"/>
                  <a:pt x="538122" y="1886791"/>
                  <a:pt x="545804" y="1871426"/>
                </a:cubicBezTo>
                <a:cubicBezTo>
                  <a:pt x="548167" y="1857249"/>
                  <a:pt x="549775" y="1842925"/>
                  <a:pt x="552893" y="1828895"/>
                </a:cubicBezTo>
                <a:cubicBezTo>
                  <a:pt x="554514" y="1821601"/>
                  <a:pt x="558270" y="1814903"/>
                  <a:pt x="559981" y="1807630"/>
                </a:cubicBezTo>
                <a:cubicBezTo>
                  <a:pt x="567729" y="1774699"/>
                  <a:pt x="574611" y="1741566"/>
                  <a:pt x="581246" y="1708393"/>
                </a:cubicBezTo>
                <a:cubicBezTo>
                  <a:pt x="583609" y="1696579"/>
                  <a:pt x="586241" y="1684816"/>
                  <a:pt x="588335" y="1672951"/>
                </a:cubicBezTo>
                <a:cubicBezTo>
                  <a:pt x="622280" y="1480595"/>
                  <a:pt x="587239" y="1680617"/>
                  <a:pt x="609600" y="1524095"/>
                </a:cubicBezTo>
                <a:cubicBezTo>
                  <a:pt x="611304" y="1512168"/>
                  <a:pt x="614707" y="1500538"/>
                  <a:pt x="616688" y="1488654"/>
                </a:cubicBezTo>
                <a:cubicBezTo>
                  <a:pt x="619435" y="1472174"/>
                  <a:pt x="620020" y="1455315"/>
                  <a:pt x="623777" y="1439035"/>
                </a:cubicBezTo>
                <a:cubicBezTo>
                  <a:pt x="627137" y="1424474"/>
                  <a:pt x="634328" y="1411002"/>
                  <a:pt x="637953" y="1396505"/>
                </a:cubicBezTo>
                <a:cubicBezTo>
                  <a:pt x="640316" y="1387054"/>
                  <a:pt x="642366" y="1377518"/>
                  <a:pt x="645042" y="1368151"/>
                </a:cubicBezTo>
                <a:cubicBezTo>
                  <a:pt x="647095" y="1360967"/>
                  <a:pt x="650164" y="1354094"/>
                  <a:pt x="652130" y="1346886"/>
                </a:cubicBezTo>
                <a:cubicBezTo>
                  <a:pt x="657257" y="1328088"/>
                  <a:pt x="663104" y="1309398"/>
                  <a:pt x="666307" y="1290179"/>
                </a:cubicBezTo>
                <a:cubicBezTo>
                  <a:pt x="668670" y="1276002"/>
                  <a:pt x="669613" y="1261515"/>
                  <a:pt x="673395" y="1247649"/>
                </a:cubicBezTo>
                <a:cubicBezTo>
                  <a:pt x="676743" y="1235373"/>
                  <a:pt x="683548" y="1224278"/>
                  <a:pt x="687572" y="1212207"/>
                </a:cubicBezTo>
                <a:cubicBezTo>
                  <a:pt x="694620" y="1191062"/>
                  <a:pt x="698260" y="1162257"/>
                  <a:pt x="701749" y="1141323"/>
                </a:cubicBezTo>
                <a:cubicBezTo>
                  <a:pt x="711141" y="1009829"/>
                  <a:pt x="711798" y="1058145"/>
                  <a:pt x="701749" y="907407"/>
                </a:cubicBezTo>
                <a:cubicBezTo>
                  <a:pt x="699508" y="873787"/>
                  <a:pt x="695564" y="822871"/>
                  <a:pt x="687572" y="786905"/>
                </a:cubicBezTo>
                <a:cubicBezTo>
                  <a:pt x="685951" y="779611"/>
                  <a:pt x="682847" y="772728"/>
                  <a:pt x="680484" y="765640"/>
                </a:cubicBezTo>
                <a:cubicBezTo>
                  <a:pt x="671988" y="689186"/>
                  <a:pt x="676178" y="710110"/>
                  <a:pt x="659218" y="630961"/>
                </a:cubicBezTo>
                <a:cubicBezTo>
                  <a:pt x="657177" y="621435"/>
                  <a:pt x="655211" y="611849"/>
                  <a:pt x="652130" y="602607"/>
                </a:cubicBezTo>
                <a:cubicBezTo>
                  <a:pt x="648106" y="590536"/>
                  <a:pt x="642679" y="578979"/>
                  <a:pt x="637953" y="567165"/>
                </a:cubicBezTo>
                <a:cubicBezTo>
                  <a:pt x="635590" y="555351"/>
                  <a:pt x="634327" y="543263"/>
                  <a:pt x="630865" y="531723"/>
                </a:cubicBezTo>
                <a:cubicBezTo>
                  <a:pt x="627209" y="519536"/>
                  <a:pt x="620712" y="508353"/>
                  <a:pt x="616688" y="496282"/>
                </a:cubicBezTo>
                <a:cubicBezTo>
                  <a:pt x="613607" y="487040"/>
                  <a:pt x="612276" y="477295"/>
                  <a:pt x="609600" y="467928"/>
                </a:cubicBezTo>
                <a:cubicBezTo>
                  <a:pt x="607547" y="460744"/>
                  <a:pt x="604323" y="453912"/>
                  <a:pt x="602511" y="446663"/>
                </a:cubicBezTo>
                <a:cubicBezTo>
                  <a:pt x="599589" y="434975"/>
                  <a:pt x="598345" y="422909"/>
                  <a:pt x="595423" y="411221"/>
                </a:cubicBezTo>
                <a:cubicBezTo>
                  <a:pt x="593611" y="403972"/>
                  <a:pt x="590147" y="397205"/>
                  <a:pt x="588335" y="389956"/>
                </a:cubicBezTo>
                <a:cubicBezTo>
                  <a:pt x="585413" y="378268"/>
                  <a:pt x="585056" y="365944"/>
                  <a:pt x="581246" y="354514"/>
                </a:cubicBezTo>
                <a:cubicBezTo>
                  <a:pt x="577905" y="344490"/>
                  <a:pt x="571232" y="335873"/>
                  <a:pt x="567070" y="326161"/>
                </a:cubicBezTo>
                <a:cubicBezTo>
                  <a:pt x="549031" y="284068"/>
                  <a:pt x="575871" y="326081"/>
                  <a:pt x="538716" y="276542"/>
                </a:cubicBezTo>
                <a:cubicBezTo>
                  <a:pt x="521913" y="192522"/>
                  <a:pt x="543999" y="279567"/>
                  <a:pt x="517451" y="219835"/>
                </a:cubicBezTo>
                <a:cubicBezTo>
                  <a:pt x="511382" y="206179"/>
                  <a:pt x="511563" y="189739"/>
                  <a:pt x="503274" y="177305"/>
                </a:cubicBezTo>
                <a:cubicBezTo>
                  <a:pt x="498548" y="170217"/>
                  <a:pt x="493324" y="163437"/>
                  <a:pt x="489097" y="156040"/>
                </a:cubicBezTo>
                <a:cubicBezTo>
                  <a:pt x="483855" y="146865"/>
                  <a:pt x="481686" y="135804"/>
                  <a:pt x="474921" y="127686"/>
                </a:cubicBezTo>
                <a:cubicBezTo>
                  <a:pt x="461959" y="112131"/>
                  <a:pt x="425362" y="104079"/>
                  <a:pt x="411125" y="99333"/>
                </a:cubicBezTo>
                <a:lnTo>
                  <a:pt x="368595" y="85156"/>
                </a:lnTo>
                <a:lnTo>
                  <a:pt x="326065" y="70979"/>
                </a:lnTo>
                <a:cubicBezTo>
                  <a:pt x="316614" y="66253"/>
                  <a:pt x="307424" y="60964"/>
                  <a:pt x="297711" y="56802"/>
                </a:cubicBezTo>
                <a:cubicBezTo>
                  <a:pt x="290843" y="53859"/>
                  <a:pt x="283314" y="52657"/>
                  <a:pt x="276446" y="49714"/>
                </a:cubicBezTo>
                <a:cubicBezTo>
                  <a:pt x="266734" y="45552"/>
                  <a:pt x="257904" y="39461"/>
                  <a:pt x="248093" y="35537"/>
                </a:cubicBezTo>
                <a:cubicBezTo>
                  <a:pt x="234218" y="29987"/>
                  <a:pt x="219740" y="26086"/>
                  <a:pt x="205563" y="21361"/>
                </a:cubicBezTo>
                <a:lnTo>
                  <a:pt x="163032" y="7184"/>
                </a:lnTo>
                <a:cubicBezTo>
                  <a:pt x="94603" y="-1370"/>
                  <a:pt x="125374" y="95"/>
                  <a:pt x="70884" y="95"/>
                </a:cubicBezTo>
              </a:path>
            </a:pathLst>
          </a:custGeom>
          <a:noFill/>
          <a:ln w="5715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Frihåndsform 25"/>
          <p:cNvSpPr/>
          <p:nvPr/>
        </p:nvSpPr>
        <p:spPr>
          <a:xfrm>
            <a:off x="8094921" y="4018972"/>
            <a:ext cx="503274" cy="1233512"/>
          </a:xfrm>
          <a:custGeom>
            <a:avLst/>
            <a:gdLst>
              <a:gd name="connsiteX0" fmla="*/ 0 w 503274"/>
              <a:gd name="connsiteY0" fmla="*/ 1233512 h 1233512"/>
              <a:gd name="connsiteX1" fmla="*/ 255181 w 503274"/>
              <a:gd name="connsiteY1" fmla="*/ 1056302 h 1233512"/>
              <a:gd name="connsiteX2" fmla="*/ 297712 w 503274"/>
              <a:gd name="connsiteY2" fmla="*/ 1013772 h 1233512"/>
              <a:gd name="connsiteX3" fmla="*/ 326065 w 503274"/>
              <a:gd name="connsiteY3" fmla="*/ 957065 h 1233512"/>
              <a:gd name="connsiteX4" fmla="*/ 354419 w 503274"/>
              <a:gd name="connsiteY4" fmla="*/ 914535 h 1233512"/>
              <a:gd name="connsiteX5" fmla="*/ 368595 w 503274"/>
              <a:gd name="connsiteY5" fmla="*/ 893270 h 1233512"/>
              <a:gd name="connsiteX6" fmla="*/ 375684 w 503274"/>
              <a:gd name="connsiteY6" fmla="*/ 872005 h 1233512"/>
              <a:gd name="connsiteX7" fmla="*/ 404037 w 503274"/>
              <a:gd name="connsiteY7" fmla="*/ 829475 h 1233512"/>
              <a:gd name="connsiteX8" fmla="*/ 425302 w 503274"/>
              <a:gd name="connsiteY8" fmla="*/ 786944 h 1233512"/>
              <a:gd name="connsiteX9" fmla="*/ 446567 w 503274"/>
              <a:gd name="connsiteY9" fmla="*/ 737326 h 1233512"/>
              <a:gd name="connsiteX10" fmla="*/ 460744 w 503274"/>
              <a:gd name="connsiteY10" fmla="*/ 694795 h 1233512"/>
              <a:gd name="connsiteX11" fmla="*/ 474921 w 503274"/>
              <a:gd name="connsiteY11" fmla="*/ 645177 h 1233512"/>
              <a:gd name="connsiteX12" fmla="*/ 482009 w 503274"/>
              <a:gd name="connsiteY12" fmla="*/ 623912 h 1233512"/>
              <a:gd name="connsiteX13" fmla="*/ 503274 w 503274"/>
              <a:gd name="connsiteY13" fmla="*/ 531763 h 1233512"/>
              <a:gd name="connsiteX14" fmla="*/ 496186 w 503274"/>
              <a:gd name="connsiteY14" fmla="*/ 354554 h 1233512"/>
              <a:gd name="connsiteX15" fmla="*/ 482009 w 503274"/>
              <a:gd name="connsiteY15" fmla="*/ 304935 h 1233512"/>
              <a:gd name="connsiteX16" fmla="*/ 474921 w 503274"/>
              <a:gd name="connsiteY16" fmla="*/ 255316 h 1233512"/>
              <a:gd name="connsiteX17" fmla="*/ 460744 w 503274"/>
              <a:gd name="connsiteY17" fmla="*/ 205698 h 1233512"/>
              <a:gd name="connsiteX18" fmla="*/ 453656 w 503274"/>
              <a:gd name="connsiteY18" fmla="*/ 177344 h 1233512"/>
              <a:gd name="connsiteX19" fmla="*/ 411126 w 503274"/>
              <a:gd name="connsiteY19" fmla="*/ 141902 h 1233512"/>
              <a:gd name="connsiteX20" fmla="*/ 368595 w 503274"/>
              <a:gd name="connsiteY20" fmla="*/ 106461 h 1233512"/>
              <a:gd name="connsiteX21" fmla="*/ 347330 w 503274"/>
              <a:gd name="connsiteY21" fmla="*/ 99372 h 1233512"/>
              <a:gd name="connsiteX22" fmla="*/ 290623 w 503274"/>
              <a:gd name="connsiteY22" fmla="*/ 71019 h 1233512"/>
              <a:gd name="connsiteX23" fmla="*/ 269358 w 503274"/>
              <a:gd name="connsiteY23" fmla="*/ 56842 h 1233512"/>
              <a:gd name="connsiteX24" fmla="*/ 226828 w 503274"/>
              <a:gd name="connsiteY24" fmla="*/ 49754 h 1233512"/>
              <a:gd name="connsiteX25" fmla="*/ 198474 w 503274"/>
              <a:gd name="connsiteY25" fmla="*/ 42665 h 1233512"/>
              <a:gd name="connsiteX26" fmla="*/ 134679 w 503274"/>
              <a:gd name="connsiteY26" fmla="*/ 21400 h 1233512"/>
              <a:gd name="connsiteX27" fmla="*/ 113414 w 503274"/>
              <a:gd name="connsiteY27" fmla="*/ 14312 h 1233512"/>
              <a:gd name="connsiteX28" fmla="*/ 77972 w 503274"/>
              <a:gd name="connsiteY28" fmla="*/ 7223 h 1233512"/>
              <a:gd name="connsiteX29" fmla="*/ 28353 w 503274"/>
              <a:gd name="connsiteY29" fmla="*/ 135 h 1233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3274" h="1233512">
                <a:moveTo>
                  <a:pt x="0" y="1233512"/>
                </a:moveTo>
                <a:cubicBezTo>
                  <a:pt x="85060" y="1174442"/>
                  <a:pt x="171860" y="1117801"/>
                  <a:pt x="255181" y="1056302"/>
                </a:cubicBezTo>
                <a:cubicBezTo>
                  <a:pt x="271312" y="1044396"/>
                  <a:pt x="297712" y="1013772"/>
                  <a:pt x="297712" y="1013772"/>
                </a:cubicBezTo>
                <a:cubicBezTo>
                  <a:pt x="307163" y="994870"/>
                  <a:pt x="314342" y="974649"/>
                  <a:pt x="326065" y="957065"/>
                </a:cubicBezTo>
                <a:lnTo>
                  <a:pt x="354419" y="914535"/>
                </a:lnTo>
                <a:cubicBezTo>
                  <a:pt x="359144" y="907447"/>
                  <a:pt x="365901" y="901352"/>
                  <a:pt x="368595" y="893270"/>
                </a:cubicBezTo>
                <a:cubicBezTo>
                  <a:pt x="370958" y="886182"/>
                  <a:pt x="372055" y="878537"/>
                  <a:pt x="375684" y="872005"/>
                </a:cubicBezTo>
                <a:cubicBezTo>
                  <a:pt x="383959" y="857111"/>
                  <a:pt x="398649" y="845639"/>
                  <a:pt x="404037" y="829475"/>
                </a:cubicBezTo>
                <a:cubicBezTo>
                  <a:pt x="413820" y="800127"/>
                  <a:pt x="406981" y="814426"/>
                  <a:pt x="425302" y="786944"/>
                </a:cubicBezTo>
                <a:cubicBezTo>
                  <a:pt x="444056" y="711937"/>
                  <a:pt x="418594" y="800267"/>
                  <a:pt x="446567" y="737326"/>
                </a:cubicBezTo>
                <a:cubicBezTo>
                  <a:pt x="452636" y="723670"/>
                  <a:pt x="456018" y="708972"/>
                  <a:pt x="460744" y="694795"/>
                </a:cubicBezTo>
                <a:cubicBezTo>
                  <a:pt x="477735" y="643820"/>
                  <a:pt x="457124" y="707466"/>
                  <a:pt x="474921" y="645177"/>
                </a:cubicBezTo>
                <a:cubicBezTo>
                  <a:pt x="476974" y="637993"/>
                  <a:pt x="480043" y="631120"/>
                  <a:pt x="482009" y="623912"/>
                </a:cubicBezTo>
                <a:cubicBezTo>
                  <a:pt x="494835" y="576882"/>
                  <a:pt x="495007" y="573100"/>
                  <a:pt x="503274" y="531763"/>
                </a:cubicBezTo>
                <a:cubicBezTo>
                  <a:pt x="500911" y="472693"/>
                  <a:pt x="500253" y="413531"/>
                  <a:pt x="496186" y="354554"/>
                </a:cubicBezTo>
                <a:cubicBezTo>
                  <a:pt x="495412" y="343326"/>
                  <a:pt x="485947" y="316748"/>
                  <a:pt x="482009" y="304935"/>
                </a:cubicBezTo>
                <a:cubicBezTo>
                  <a:pt x="479646" y="288395"/>
                  <a:pt x="477910" y="271754"/>
                  <a:pt x="474921" y="255316"/>
                </a:cubicBezTo>
                <a:cubicBezTo>
                  <a:pt x="469383" y="224855"/>
                  <a:pt x="468333" y="232262"/>
                  <a:pt x="460744" y="205698"/>
                </a:cubicBezTo>
                <a:cubicBezTo>
                  <a:pt x="458068" y="196331"/>
                  <a:pt x="458489" y="185803"/>
                  <a:pt x="453656" y="177344"/>
                </a:cubicBezTo>
                <a:cubicBezTo>
                  <a:pt x="442362" y="157579"/>
                  <a:pt x="427139" y="155246"/>
                  <a:pt x="411126" y="141902"/>
                </a:cubicBezTo>
                <a:cubicBezTo>
                  <a:pt x="387610" y="122306"/>
                  <a:pt x="394994" y="119660"/>
                  <a:pt x="368595" y="106461"/>
                </a:cubicBezTo>
                <a:cubicBezTo>
                  <a:pt x="361912" y="103119"/>
                  <a:pt x="354132" y="102464"/>
                  <a:pt x="347330" y="99372"/>
                </a:cubicBezTo>
                <a:cubicBezTo>
                  <a:pt x="328091" y="90627"/>
                  <a:pt x="308207" y="82742"/>
                  <a:pt x="290623" y="71019"/>
                </a:cubicBezTo>
                <a:cubicBezTo>
                  <a:pt x="283535" y="66293"/>
                  <a:pt x="277440" y="59536"/>
                  <a:pt x="269358" y="56842"/>
                </a:cubicBezTo>
                <a:cubicBezTo>
                  <a:pt x="255723" y="52297"/>
                  <a:pt x="240921" y="52573"/>
                  <a:pt x="226828" y="49754"/>
                </a:cubicBezTo>
                <a:cubicBezTo>
                  <a:pt x="217275" y="47843"/>
                  <a:pt x="207805" y="45465"/>
                  <a:pt x="198474" y="42665"/>
                </a:cubicBezTo>
                <a:cubicBezTo>
                  <a:pt x="177004" y="36224"/>
                  <a:pt x="155944" y="28488"/>
                  <a:pt x="134679" y="21400"/>
                </a:cubicBezTo>
                <a:cubicBezTo>
                  <a:pt x="127591" y="19037"/>
                  <a:pt x="120741" y="15777"/>
                  <a:pt x="113414" y="14312"/>
                </a:cubicBezTo>
                <a:cubicBezTo>
                  <a:pt x="101600" y="11949"/>
                  <a:pt x="89733" y="9837"/>
                  <a:pt x="77972" y="7223"/>
                </a:cubicBezTo>
                <a:cubicBezTo>
                  <a:pt x="38341" y="-1584"/>
                  <a:pt x="62564" y="135"/>
                  <a:pt x="28353" y="135"/>
                </a:cubicBezTo>
              </a:path>
            </a:pathLst>
          </a:custGeom>
          <a:noFill/>
          <a:ln w="5715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27" name="Bilde 26"/>
          <p:cNvPicPr>
            <a:picLocks noChangeAspect="1"/>
          </p:cNvPicPr>
          <p:nvPr/>
        </p:nvPicPr>
        <p:blipFill>
          <a:blip r:embed="rId7"/>
          <a:stretch>
            <a:fillRect/>
          </a:stretch>
        </p:blipFill>
        <p:spPr>
          <a:xfrm>
            <a:off x="715108" y="6201508"/>
            <a:ext cx="1312984" cy="656492"/>
          </a:xfrm>
          <a:prstGeom prst="rect">
            <a:avLst/>
          </a:prstGeom>
        </p:spPr>
      </p:pic>
      <p:pic>
        <p:nvPicPr>
          <p:cNvPr id="30" name="Picture 2" descr="Image result for institutt for sosiologi og samfunnsgeografi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984523" y="5724757"/>
            <a:ext cx="953502" cy="953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787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r>
              <a:rPr lang="nb-NO" dirty="0" smtClean="0"/>
              <a:t>The </a:t>
            </a:r>
            <a:r>
              <a:rPr lang="nb-NO" dirty="0" err="1" smtClean="0"/>
              <a:t>concept</a:t>
            </a:r>
            <a:r>
              <a:rPr lang="nb-NO" dirty="0" smtClean="0"/>
              <a:t> «</a:t>
            </a:r>
            <a:r>
              <a:rPr lang="nb-NO" dirty="0" err="1" smtClean="0"/>
              <a:t>absorption</a:t>
            </a:r>
            <a:r>
              <a:rPr lang="nb-NO" dirty="0" smtClean="0"/>
              <a:t> </a:t>
            </a:r>
            <a:r>
              <a:rPr lang="nb-NO" dirty="0" err="1" smtClean="0"/>
              <a:t>capacity</a:t>
            </a:r>
            <a:r>
              <a:rPr lang="nb-NO" dirty="0" smtClean="0"/>
              <a:t>»</a:t>
            </a:r>
            <a:endParaRPr lang="nb-NO" dirty="0"/>
          </a:p>
        </p:txBody>
      </p:sp>
      <p:sp>
        <p:nvSpPr>
          <p:cNvPr id="6" name="Plassholder for innhold 5"/>
          <p:cNvSpPr>
            <a:spLocks noGrp="1"/>
          </p:cNvSpPr>
          <p:nvPr>
            <p:ph idx="1"/>
          </p:nvPr>
        </p:nvSpPr>
        <p:spPr/>
        <p:txBody>
          <a:bodyPr/>
          <a:lstStyle/>
          <a:p>
            <a:r>
              <a:rPr lang="nb-NO" dirty="0" smtClean="0"/>
              <a:t>Is </a:t>
            </a:r>
            <a:r>
              <a:rPr lang="nb-NO" b="1" dirty="0" smtClean="0"/>
              <a:t>not</a:t>
            </a:r>
            <a:r>
              <a:rPr lang="nb-NO" dirty="0" smtClean="0"/>
              <a:t> an </a:t>
            </a:r>
            <a:r>
              <a:rPr lang="nb-NO" dirty="0" err="1" smtClean="0"/>
              <a:t>analytical</a:t>
            </a:r>
            <a:r>
              <a:rPr lang="nb-NO" dirty="0" smtClean="0"/>
              <a:t> instrument</a:t>
            </a:r>
          </a:p>
          <a:p>
            <a:r>
              <a:rPr lang="nb-NO" dirty="0" smtClean="0"/>
              <a:t>It is a </a:t>
            </a:r>
            <a:r>
              <a:rPr lang="nb-NO" dirty="0" err="1" smtClean="0"/>
              <a:t>concept</a:t>
            </a:r>
            <a:r>
              <a:rPr lang="nb-NO" dirty="0" smtClean="0"/>
              <a:t> </a:t>
            </a:r>
            <a:r>
              <a:rPr lang="nb-NO" dirty="0" err="1" smtClean="0"/>
              <a:t>that</a:t>
            </a:r>
            <a:r>
              <a:rPr lang="nb-NO" dirty="0" smtClean="0"/>
              <a:t> </a:t>
            </a:r>
            <a:r>
              <a:rPr lang="nb-NO" dirty="0" err="1" smtClean="0"/>
              <a:t>takes</a:t>
            </a:r>
            <a:r>
              <a:rPr lang="nb-NO" dirty="0" smtClean="0"/>
              <a:t> </a:t>
            </a:r>
            <a:r>
              <a:rPr lang="nb-NO" dirty="0" err="1" smtClean="0"/>
              <a:t>seriously</a:t>
            </a:r>
            <a:r>
              <a:rPr lang="nb-NO" dirty="0" smtClean="0"/>
              <a:t> </a:t>
            </a:r>
            <a:r>
              <a:rPr lang="nb-NO" dirty="0" err="1" smtClean="0"/>
              <a:t>that</a:t>
            </a:r>
            <a:r>
              <a:rPr lang="nb-NO" dirty="0" smtClean="0"/>
              <a:t> </a:t>
            </a:r>
            <a:r>
              <a:rPr lang="nb-NO" dirty="0" err="1" smtClean="0"/>
              <a:t>there</a:t>
            </a:r>
            <a:r>
              <a:rPr lang="nb-NO" dirty="0" smtClean="0"/>
              <a:t> is a limit to </a:t>
            </a:r>
            <a:r>
              <a:rPr lang="nb-NO" dirty="0" err="1" smtClean="0"/>
              <a:t>how</a:t>
            </a:r>
            <a:r>
              <a:rPr lang="nb-NO" dirty="0" smtClean="0"/>
              <a:t> </a:t>
            </a:r>
            <a:r>
              <a:rPr lang="nb-NO" dirty="0" err="1" smtClean="0"/>
              <a:t>many</a:t>
            </a:r>
            <a:r>
              <a:rPr lang="nb-NO" dirty="0" smtClean="0"/>
              <a:t> </a:t>
            </a:r>
            <a:r>
              <a:rPr lang="nb-NO" dirty="0" err="1" smtClean="0"/>
              <a:t>newcomers</a:t>
            </a:r>
            <a:r>
              <a:rPr lang="nb-NO" dirty="0" smtClean="0"/>
              <a:t> </a:t>
            </a:r>
            <a:r>
              <a:rPr lang="nb-NO" dirty="0" err="1" smtClean="0"/>
              <a:t>receiving</a:t>
            </a:r>
            <a:r>
              <a:rPr lang="nb-NO" dirty="0" smtClean="0"/>
              <a:t> </a:t>
            </a:r>
            <a:r>
              <a:rPr lang="nb-NO" dirty="0" err="1" smtClean="0"/>
              <a:t>countries</a:t>
            </a:r>
            <a:r>
              <a:rPr lang="nb-NO" dirty="0" smtClean="0"/>
              <a:t> </a:t>
            </a:r>
            <a:r>
              <a:rPr lang="nb-NO" dirty="0" err="1" smtClean="0"/>
              <a:t>can</a:t>
            </a:r>
            <a:r>
              <a:rPr lang="nb-NO" dirty="0" smtClean="0"/>
              <a:t> «</a:t>
            </a:r>
            <a:r>
              <a:rPr lang="nb-NO" dirty="0" err="1" smtClean="0"/>
              <a:t>absorb</a:t>
            </a:r>
            <a:r>
              <a:rPr lang="nb-NO" dirty="0" smtClean="0"/>
              <a:t>» </a:t>
            </a:r>
            <a:r>
              <a:rPr lang="nb-NO" dirty="0" err="1" smtClean="0"/>
              <a:t>without</a:t>
            </a:r>
            <a:r>
              <a:rPr lang="nb-NO" dirty="0" smtClean="0"/>
              <a:t> </a:t>
            </a:r>
            <a:r>
              <a:rPr lang="nb-NO" dirty="0" err="1" smtClean="0"/>
              <a:t>risking</a:t>
            </a:r>
            <a:r>
              <a:rPr lang="nb-NO" dirty="0" smtClean="0"/>
              <a:t> </a:t>
            </a:r>
            <a:r>
              <a:rPr lang="nb-NO" dirty="0" err="1" smtClean="0"/>
              <a:t>institutional</a:t>
            </a:r>
            <a:r>
              <a:rPr lang="nb-NO" dirty="0" smtClean="0"/>
              <a:t> </a:t>
            </a:r>
            <a:r>
              <a:rPr lang="nb-NO" dirty="0" err="1" smtClean="0"/>
              <a:t>overload</a:t>
            </a:r>
            <a:r>
              <a:rPr lang="nb-NO" dirty="0" smtClean="0"/>
              <a:t> and </a:t>
            </a:r>
            <a:r>
              <a:rPr lang="nb-NO" dirty="0" err="1" smtClean="0"/>
              <a:t>political</a:t>
            </a:r>
            <a:r>
              <a:rPr lang="nb-NO" dirty="0" smtClean="0"/>
              <a:t> backlash</a:t>
            </a:r>
          </a:p>
          <a:p>
            <a:r>
              <a:rPr lang="nb-NO" dirty="0" smtClean="0"/>
              <a:t>It is a </a:t>
            </a:r>
            <a:r>
              <a:rPr lang="nb-NO" dirty="0" err="1" smtClean="0"/>
              <a:t>heuristic</a:t>
            </a:r>
            <a:r>
              <a:rPr lang="nb-NO" dirty="0" smtClean="0"/>
              <a:t> </a:t>
            </a:r>
            <a:r>
              <a:rPr lang="nb-NO" dirty="0" err="1" smtClean="0"/>
              <a:t>tool</a:t>
            </a:r>
            <a:r>
              <a:rPr lang="nb-NO" dirty="0" smtClean="0"/>
              <a:t> </a:t>
            </a:r>
            <a:r>
              <a:rPr lang="nb-NO" dirty="0" err="1" smtClean="0"/>
              <a:t>that</a:t>
            </a:r>
            <a:r>
              <a:rPr lang="nb-NO" dirty="0" smtClean="0"/>
              <a:t> (</a:t>
            </a:r>
            <a:r>
              <a:rPr lang="nb-NO" dirty="0" err="1" smtClean="0"/>
              <a:t>hopefully</a:t>
            </a:r>
            <a:r>
              <a:rPr lang="nb-NO" dirty="0" smtClean="0"/>
              <a:t>) </a:t>
            </a:r>
            <a:r>
              <a:rPr lang="nb-NO" dirty="0" err="1" smtClean="0"/>
              <a:t>opens</a:t>
            </a:r>
            <a:r>
              <a:rPr lang="nb-NO" dirty="0" smtClean="0"/>
              <a:t> up for a </a:t>
            </a:r>
            <a:r>
              <a:rPr lang="nb-NO" dirty="0" err="1" smtClean="0"/>
              <a:t>better</a:t>
            </a:r>
            <a:r>
              <a:rPr lang="nb-NO" dirty="0" smtClean="0"/>
              <a:t> </a:t>
            </a:r>
            <a:r>
              <a:rPr lang="nb-NO" dirty="0" err="1" smtClean="0"/>
              <a:t>discussion</a:t>
            </a:r>
            <a:r>
              <a:rPr lang="nb-NO" dirty="0" smtClean="0"/>
              <a:t> </a:t>
            </a:r>
            <a:r>
              <a:rPr lang="nb-NO" dirty="0" err="1" smtClean="0"/>
              <a:t>about</a:t>
            </a:r>
            <a:r>
              <a:rPr lang="nb-NO" dirty="0" smtClean="0"/>
              <a:t> </a:t>
            </a:r>
            <a:r>
              <a:rPr lang="nb-NO" dirty="0" err="1" smtClean="0"/>
              <a:t>the</a:t>
            </a:r>
            <a:r>
              <a:rPr lang="nb-NO" dirty="0" smtClean="0"/>
              <a:t> </a:t>
            </a:r>
            <a:r>
              <a:rPr lang="nb-NO" dirty="0" err="1" smtClean="0"/>
              <a:t>factors</a:t>
            </a:r>
            <a:r>
              <a:rPr lang="nb-NO" dirty="0" smtClean="0"/>
              <a:t> </a:t>
            </a:r>
            <a:r>
              <a:rPr lang="nb-NO" dirty="0" err="1" smtClean="0"/>
              <a:t>that</a:t>
            </a:r>
            <a:r>
              <a:rPr lang="nb-NO" dirty="0" smtClean="0"/>
              <a:t> </a:t>
            </a:r>
            <a:r>
              <a:rPr lang="nb-NO" dirty="0" err="1" smtClean="0"/>
              <a:t>influence</a:t>
            </a:r>
            <a:r>
              <a:rPr lang="nb-NO" dirty="0" smtClean="0"/>
              <a:t> </a:t>
            </a:r>
            <a:r>
              <a:rPr lang="nb-NO" dirty="0" err="1" smtClean="0"/>
              <a:t>the</a:t>
            </a:r>
            <a:r>
              <a:rPr lang="nb-NO" dirty="0" smtClean="0"/>
              <a:t> </a:t>
            </a:r>
            <a:r>
              <a:rPr lang="nb-NO" dirty="0" err="1" smtClean="0"/>
              <a:t>absorption</a:t>
            </a:r>
            <a:r>
              <a:rPr lang="nb-NO" dirty="0" smtClean="0"/>
              <a:t> </a:t>
            </a:r>
            <a:r>
              <a:rPr lang="nb-NO" dirty="0" err="1" smtClean="0"/>
              <a:t>capacities</a:t>
            </a:r>
            <a:r>
              <a:rPr lang="nb-NO" dirty="0" smtClean="0"/>
              <a:t> </a:t>
            </a:r>
            <a:r>
              <a:rPr lang="nb-NO" dirty="0" err="1" smtClean="0"/>
              <a:t>of</a:t>
            </a:r>
            <a:r>
              <a:rPr lang="nb-NO" dirty="0" smtClean="0"/>
              <a:t> different </a:t>
            </a:r>
            <a:r>
              <a:rPr lang="nb-NO" dirty="0" err="1" smtClean="0"/>
              <a:t>receiving</a:t>
            </a:r>
            <a:r>
              <a:rPr lang="nb-NO" dirty="0" smtClean="0"/>
              <a:t> </a:t>
            </a:r>
            <a:r>
              <a:rPr lang="nb-NO" dirty="0" err="1" smtClean="0"/>
              <a:t>countries</a:t>
            </a:r>
            <a:r>
              <a:rPr lang="nb-NO" dirty="0" smtClean="0"/>
              <a:t>, </a:t>
            </a:r>
            <a:r>
              <a:rPr lang="nb-NO" dirty="0" err="1" smtClean="0"/>
              <a:t>with</a:t>
            </a:r>
            <a:r>
              <a:rPr lang="nb-NO" dirty="0" smtClean="0"/>
              <a:t> </a:t>
            </a:r>
            <a:r>
              <a:rPr lang="nb-NO" dirty="0" err="1" smtClean="0"/>
              <a:t>their</a:t>
            </a:r>
            <a:r>
              <a:rPr lang="nb-NO" dirty="0" smtClean="0"/>
              <a:t> different </a:t>
            </a:r>
            <a:r>
              <a:rPr lang="nb-NO" dirty="0" err="1" smtClean="0"/>
              <a:t>national</a:t>
            </a:r>
            <a:r>
              <a:rPr lang="nb-NO" dirty="0" smtClean="0"/>
              <a:t> </a:t>
            </a:r>
            <a:r>
              <a:rPr lang="nb-NO" dirty="0" err="1" smtClean="0"/>
              <a:t>institutions</a:t>
            </a:r>
            <a:r>
              <a:rPr lang="nb-NO" dirty="0" smtClean="0"/>
              <a:t>, </a:t>
            </a:r>
            <a:r>
              <a:rPr lang="nb-NO" dirty="0" err="1" smtClean="0"/>
              <a:t>political</a:t>
            </a:r>
            <a:r>
              <a:rPr lang="nb-NO" dirty="0" smtClean="0"/>
              <a:t> </a:t>
            </a:r>
            <a:r>
              <a:rPr lang="nb-NO" dirty="0" err="1" smtClean="0"/>
              <a:t>traditions</a:t>
            </a:r>
            <a:r>
              <a:rPr lang="nb-NO" dirty="0" smtClean="0"/>
              <a:t> and </a:t>
            </a:r>
            <a:r>
              <a:rPr lang="nb-NO" dirty="0" err="1" smtClean="0"/>
              <a:t>history</a:t>
            </a:r>
            <a:r>
              <a:rPr lang="nb-NO" dirty="0" smtClean="0"/>
              <a:t> / </a:t>
            </a:r>
            <a:r>
              <a:rPr lang="nb-NO" dirty="0" err="1" smtClean="0"/>
              <a:t>culture</a:t>
            </a:r>
            <a:endParaRPr lang="nb-NO" dirty="0" smtClean="0"/>
          </a:p>
        </p:txBody>
      </p:sp>
      <p:pic>
        <p:nvPicPr>
          <p:cNvPr id="7" name="Bilde 6"/>
          <p:cNvPicPr>
            <a:picLocks noChangeAspect="1"/>
          </p:cNvPicPr>
          <p:nvPr/>
        </p:nvPicPr>
        <p:blipFill>
          <a:blip r:embed="rId2"/>
          <a:stretch>
            <a:fillRect/>
          </a:stretch>
        </p:blipFill>
        <p:spPr>
          <a:xfrm>
            <a:off x="715108" y="6201508"/>
            <a:ext cx="1312984" cy="656492"/>
          </a:xfrm>
          <a:prstGeom prst="rect">
            <a:avLst/>
          </a:prstGeom>
        </p:spPr>
      </p:pic>
      <p:pic>
        <p:nvPicPr>
          <p:cNvPr id="9" name="Picture 2" descr="Image result for institutt for sosiologi og samfunnsgeografi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70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b="1" dirty="0" smtClean="0"/>
              <a:t>Limited </a:t>
            </a:r>
            <a:r>
              <a:rPr lang="nb-NO" b="1" dirty="0" err="1" smtClean="0"/>
              <a:t>hamonization</a:t>
            </a:r>
            <a:r>
              <a:rPr lang="nb-NO" b="1" dirty="0" smtClean="0"/>
              <a:t> </a:t>
            </a:r>
            <a:r>
              <a:rPr lang="nb-NO" b="1" dirty="0" err="1" smtClean="0"/>
              <a:t>of</a:t>
            </a:r>
            <a:r>
              <a:rPr lang="nb-NO" b="1" dirty="0" smtClean="0"/>
              <a:t> Third Country </a:t>
            </a:r>
            <a:r>
              <a:rPr lang="nb-NO" b="1" dirty="0" err="1" smtClean="0"/>
              <a:t>Immigration</a:t>
            </a:r>
            <a:endParaRPr lang="nb-NO" b="1" dirty="0"/>
          </a:p>
        </p:txBody>
      </p:sp>
      <p:sp>
        <p:nvSpPr>
          <p:cNvPr id="3" name="Content Placeholder 2"/>
          <p:cNvSpPr>
            <a:spLocks noGrp="1"/>
          </p:cNvSpPr>
          <p:nvPr>
            <p:ph idx="1"/>
          </p:nvPr>
        </p:nvSpPr>
        <p:spPr/>
        <p:txBody>
          <a:bodyPr>
            <a:normAutofit/>
          </a:bodyPr>
          <a:lstStyle/>
          <a:p>
            <a:pPr marL="0" indent="0">
              <a:buNone/>
            </a:pPr>
            <a:r>
              <a:rPr lang="nb-NO" dirty="0" err="1" smtClean="0"/>
              <a:t>Variation</a:t>
            </a:r>
            <a:r>
              <a:rPr lang="nb-NO" dirty="0" smtClean="0"/>
              <a:t> </a:t>
            </a:r>
            <a:r>
              <a:rPr lang="nb-NO" dirty="0" err="1" smtClean="0"/>
              <a:t>between</a:t>
            </a:r>
            <a:r>
              <a:rPr lang="nb-NO" dirty="0" smtClean="0"/>
              <a:t> </a:t>
            </a:r>
            <a:r>
              <a:rPr lang="nb-NO" dirty="0" err="1" smtClean="0"/>
              <a:t>member</a:t>
            </a:r>
            <a:r>
              <a:rPr lang="nb-NO" dirty="0" smtClean="0"/>
              <a:t> </a:t>
            </a:r>
            <a:r>
              <a:rPr lang="nb-NO" dirty="0" err="1" smtClean="0"/>
              <a:t>states</a:t>
            </a:r>
            <a:r>
              <a:rPr lang="nb-NO" dirty="0" smtClean="0"/>
              <a:t> (+EEA </a:t>
            </a:r>
            <a:r>
              <a:rPr lang="nb-NO" dirty="0" err="1" smtClean="0"/>
              <a:t>states</a:t>
            </a:r>
            <a:r>
              <a:rPr lang="nb-NO" dirty="0" smtClean="0"/>
              <a:t>) as to:</a:t>
            </a:r>
          </a:p>
          <a:p>
            <a:pPr marL="0" indent="0">
              <a:buNone/>
            </a:pPr>
            <a:endParaRPr lang="nb-NO" dirty="0"/>
          </a:p>
          <a:p>
            <a:r>
              <a:rPr lang="nb-NO" dirty="0" err="1" smtClean="0"/>
              <a:t>Employment</a:t>
            </a:r>
            <a:r>
              <a:rPr lang="nb-NO" dirty="0" smtClean="0"/>
              <a:t> regime</a:t>
            </a:r>
          </a:p>
          <a:p>
            <a:r>
              <a:rPr lang="nb-NO" dirty="0" err="1" smtClean="0"/>
              <a:t>Social</a:t>
            </a:r>
            <a:r>
              <a:rPr lang="nb-NO" dirty="0" smtClean="0"/>
              <a:t> </a:t>
            </a:r>
            <a:r>
              <a:rPr lang="nb-NO" dirty="0" err="1" smtClean="0"/>
              <a:t>citizenship</a:t>
            </a:r>
            <a:endParaRPr lang="nb-NO" dirty="0" smtClean="0"/>
          </a:p>
          <a:p>
            <a:r>
              <a:rPr lang="nb-NO" dirty="0" smtClean="0"/>
              <a:t>Benefit </a:t>
            </a:r>
            <a:r>
              <a:rPr lang="nb-NO" dirty="0" err="1" smtClean="0"/>
              <a:t>schemes</a:t>
            </a:r>
            <a:endParaRPr lang="nb-NO" dirty="0" smtClean="0"/>
          </a:p>
          <a:p>
            <a:r>
              <a:rPr lang="nb-NO" dirty="0" err="1" smtClean="0"/>
              <a:t>Economic</a:t>
            </a:r>
            <a:r>
              <a:rPr lang="nb-NO" dirty="0" smtClean="0"/>
              <a:t> </a:t>
            </a:r>
            <a:r>
              <a:rPr lang="nb-NO" dirty="0" err="1" smtClean="0"/>
              <a:t>redistribution</a:t>
            </a:r>
            <a:endParaRPr lang="nb-NO" dirty="0" smtClean="0"/>
          </a:p>
          <a:p>
            <a:r>
              <a:rPr lang="nb-NO" dirty="0" smtClean="0"/>
              <a:t>Integration </a:t>
            </a:r>
            <a:r>
              <a:rPr lang="nb-NO" dirty="0" err="1" smtClean="0"/>
              <a:t>measures</a:t>
            </a:r>
            <a:endParaRPr lang="nb-NO" dirty="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873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err="1" smtClean="0"/>
              <a:t>Absorption</a:t>
            </a:r>
            <a:r>
              <a:rPr lang="nb-NO" b="1" dirty="0" smtClean="0"/>
              <a:t> </a:t>
            </a:r>
            <a:r>
              <a:rPr lang="nb-NO" b="1" dirty="0" err="1" smtClean="0"/>
              <a:t>capacity</a:t>
            </a:r>
            <a:r>
              <a:rPr lang="nb-NO" b="1" dirty="0" smtClean="0"/>
              <a:t> – </a:t>
            </a:r>
            <a:r>
              <a:rPr lang="nb-NO" b="1" dirty="0" err="1" smtClean="0"/>
              <a:t>heuristic</a:t>
            </a:r>
            <a:r>
              <a:rPr lang="nb-NO" b="1" dirty="0" smtClean="0"/>
              <a:t> </a:t>
            </a:r>
            <a:r>
              <a:rPr lang="nb-NO" b="1" dirty="0" err="1" smtClean="0"/>
              <a:t>device</a:t>
            </a:r>
            <a:endParaRPr lang="nb-NO" b="1" dirty="0"/>
          </a:p>
        </p:txBody>
      </p:sp>
      <p:sp>
        <p:nvSpPr>
          <p:cNvPr id="3" name="Content Placeholder 2"/>
          <p:cNvSpPr>
            <a:spLocks noGrp="1"/>
          </p:cNvSpPr>
          <p:nvPr>
            <p:ph idx="1"/>
          </p:nvPr>
        </p:nvSpPr>
        <p:spPr/>
        <p:txBody>
          <a:bodyPr>
            <a:normAutofit/>
          </a:bodyPr>
          <a:lstStyle/>
          <a:p>
            <a:pPr marL="0" indent="0">
              <a:buNone/>
            </a:pPr>
            <a:r>
              <a:rPr lang="nb-NO" dirty="0" smtClean="0"/>
              <a:t>ABILITY AND WILLINGNESS:</a:t>
            </a:r>
          </a:p>
          <a:p>
            <a:pPr marL="0" indent="0">
              <a:buNone/>
            </a:pPr>
            <a:endParaRPr lang="nb-NO" dirty="0" smtClean="0"/>
          </a:p>
          <a:p>
            <a:r>
              <a:rPr lang="nb-NO" dirty="0" smtClean="0"/>
              <a:t>Rate, </a:t>
            </a:r>
            <a:r>
              <a:rPr lang="nb-NO" dirty="0" err="1" smtClean="0"/>
              <a:t>volume</a:t>
            </a:r>
            <a:r>
              <a:rPr lang="nb-NO" dirty="0" smtClean="0"/>
              <a:t> and </a:t>
            </a:r>
            <a:r>
              <a:rPr lang="nb-NO" dirty="0" err="1" smtClean="0"/>
              <a:t>composition</a:t>
            </a:r>
            <a:endParaRPr lang="nb-NO" dirty="0"/>
          </a:p>
          <a:p>
            <a:r>
              <a:rPr lang="nb-NO" dirty="0" err="1" smtClean="0"/>
              <a:t>Economic</a:t>
            </a:r>
            <a:r>
              <a:rPr lang="nb-NO" dirty="0" smtClean="0"/>
              <a:t> </a:t>
            </a:r>
            <a:r>
              <a:rPr lang="nb-NO" dirty="0" err="1" smtClean="0"/>
              <a:t>strength</a:t>
            </a:r>
            <a:r>
              <a:rPr lang="nb-NO" dirty="0" smtClean="0"/>
              <a:t> – </a:t>
            </a:r>
            <a:r>
              <a:rPr lang="nb-NO" dirty="0" err="1" smtClean="0"/>
              <a:t>labour</a:t>
            </a:r>
            <a:r>
              <a:rPr lang="nb-NO" dirty="0" smtClean="0"/>
              <a:t> </a:t>
            </a:r>
            <a:r>
              <a:rPr lang="nb-NO" dirty="0" err="1" smtClean="0"/>
              <a:t>market</a:t>
            </a:r>
            <a:r>
              <a:rPr lang="nb-NO" dirty="0" smtClean="0"/>
              <a:t> </a:t>
            </a:r>
            <a:r>
              <a:rPr lang="nb-NO" dirty="0" err="1" smtClean="0"/>
              <a:t>demand</a:t>
            </a:r>
            <a:endParaRPr lang="nb-NO" dirty="0" smtClean="0"/>
          </a:p>
          <a:p>
            <a:r>
              <a:rPr lang="nb-NO" dirty="0" err="1" smtClean="0"/>
              <a:t>Welfare</a:t>
            </a:r>
            <a:r>
              <a:rPr lang="nb-NO" dirty="0" smtClean="0"/>
              <a:t> </a:t>
            </a:r>
            <a:r>
              <a:rPr lang="nb-NO" dirty="0" err="1" smtClean="0"/>
              <a:t>stately</a:t>
            </a:r>
            <a:r>
              <a:rPr lang="nb-NO" dirty="0" smtClean="0"/>
              <a:t> </a:t>
            </a:r>
            <a:r>
              <a:rPr lang="nb-NO" dirty="0" err="1" smtClean="0"/>
              <a:t>robustness</a:t>
            </a:r>
            <a:r>
              <a:rPr lang="nb-NO" dirty="0" smtClean="0"/>
              <a:t>- </a:t>
            </a:r>
            <a:r>
              <a:rPr lang="nb-NO" dirty="0" err="1" smtClean="0"/>
              <a:t>institutional</a:t>
            </a:r>
            <a:r>
              <a:rPr lang="nb-NO" dirty="0" smtClean="0"/>
              <a:t> </a:t>
            </a:r>
            <a:r>
              <a:rPr lang="nb-NO" dirty="0" err="1" smtClean="0"/>
              <a:t>capabiliteis</a:t>
            </a:r>
            <a:endParaRPr lang="nb-NO" dirty="0" smtClean="0"/>
          </a:p>
          <a:p>
            <a:r>
              <a:rPr lang="nb-NO" dirty="0" err="1" smtClean="0"/>
              <a:t>Political</a:t>
            </a:r>
            <a:r>
              <a:rPr lang="nb-NO" dirty="0" smtClean="0"/>
              <a:t> sentiments – </a:t>
            </a:r>
            <a:r>
              <a:rPr lang="nb-NO" dirty="0" err="1" smtClean="0"/>
              <a:t>cultural</a:t>
            </a:r>
            <a:r>
              <a:rPr lang="nb-NO" dirty="0" smtClean="0"/>
              <a:t> </a:t>
            </a:r>
            <a:r>
              <a:rPr lang="nb-NO" dirty="0" err="1" smtClean="0"/>
              <a:t>conflicts</a:t>
            </a:r>
            <a:endParaRPr lang="nb-NO" dirty="0" smtClean="0"/>
          </a:p>
          <a:p>
            <a:r>
              <a:rPr lang="nb-NO" dirty="0" smtClean="0"/>
              <a:t>Security </a:t>
            </a:r>
            <a:r>
              <a:rPr lang="nb-NO" dirty="0" err="1" smtClean="0"/>
              <a:t>issues</a:t>
            </a:r>
            <a:endParaRPr lang="nb-NO" dirty="0" smtClean="0"/>
          </a:p>
          <a:p>
            <a:pPr marL="0" indent="0">
              <a:buNone/>
            </a:pPr>
            <a:endParaRPr lang="nb-NO" dirty="0" smtClean="0"/>
          </a:p>
          <a:p>
            <a:pPr marL="0" indent="0">
              <a:buNone/>
            </a:pPr>
            <a:endParaRPr lang="nb-NO" dirty="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7481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b="1" dirty="0" err="1" smtClean="0"/>
              <a:t>Absorption</a:t>
            </a:r>
            <a:r>
              <a:rPr lang="nb-NO" b="1" dirty="0" smtClean="0"/>
              <a:t> </a:t>
            </a:r>
            <a:r>
              <a:rPr lang="nb-NO" b="1" dirty="0" err="1" smtClean="0"/>
              <a:t>Capacity</a:t>
            </a:r>
            <a:r>
              <a:rPr lang="nb-NO" b="1" dirty="0" smtClean="0"/>
              <a:t>: </a:t>
            </a:r>
            <a:r>
              <a:rPr lang="nb-NO" b="1" dirty="0" err="1" smtClean="0"/>
              <a:t>Defining</a:t>
            </a:r>
            <a:r>
              <a:rPr lang="nb-NO" b="1" dirty="0" smtClean="0"/>
              <a:t> an </a:t>
            </a:r>
            <a:r>
              <a:rPr lang="nb-NO" b="1" dirty="0" err="1" smtClean="0"/>
              <a:t>unwieldy</a:t>
            </a:r>
            <a:r>
              <a:rPr lang="nb-NO" b="1" dirty="0" smtClean="0"/>
              <a:t> </a:t>
            </a:r>
            <a:r>
              <a:rPr lang="nb-NO" b="1" dirty="0" err="1" smtClean="0"/>
              <a:t>concept</a:t>
            </a:r>
            <a:endParaRPr lang="nb-NO" b="1" dirty="0"/>
          </a:p>
        </p:txBody>
      </p:sp>
      <p:sp>
        <p:nvSpPr>
          <p:cNvPr id="3" name="Content Placeholder 2"/>
          <p:cNvSpPr>
            <a:spLocks noGrp="1"/>
          </p:cNvSpPr>
          <p:nvPr>
            <p:ph idx="1"/>
          </p:nvPr>
        </p:nvSpPr>
        <p:spPr>
          <a:xfrm>
            <a:off x="1371600" y="2410691"/>
            <a:ext cx="9601200" cy="3581400"/>
          </a:xfrm>
        </p:spPr>
        <p:txBody>
          <a:bodyPr>
            <a:normAutofit/>
          </a:bodyPr>
          <a:lstStyle/>
          <a:p>
            <a:pPr marL="0" indent="0" algn="just">
              <a:buNone/>
            </a:pPr>
            <a:r>
              <a:rPr lang="en-US" sz="2800" i="1" dirty="0" smtClean="0"/>
              <a:t>The </a:t>
            </a:r>
            <a:r>
              <a:rPr lang="en-US" sz="2800" i="1" dirty="0"/>
              <a:t>inflow must not exceed a rate and a volume that the nation-state system can manage to include in ways that </a:t>
            </a:r>
            <a:r>
              <a:rPr lang="en-US" sz="2800" i="1" dirty="0">
                <a:solidFill>
                  <a:srgbClr val="FF0000"/>
                </a:solidFill>
              </a:rPr>
              <a:t>do not drain public budgets disproportionally</a:t>
            </a:r>
            <a:r>
              <a:rPr lang="en-US" sz="2800" i="1" dirty="0"/>
              <a:t> and which do not generate substantially </a:t>
            </a:r>
            <a:r>
              <a:rPr lang="en-US" sz="2800" i="1" dirty="0">
                <a:solidFill>
                  <a:srgbClr val="FF0000"/>
                </a:solidFill>
              </a:rPr>
              <a:t>increased inequality </a:t>
            </a:r>
            <a:r>
              <a:rPr lang="en-US" sz="2800" i="1" dirty="0"/>
              <a:t>and </a:t>
            </a:r>
            <a:r>
              <a:rPr lang="en-US" sz="2800" i="1" dirty="0">
                <a:solidFill>
                  <a:srgbClr val="FF0000"/>
                </a:solidFill>
              </a:rPr>
              <a:t>low wage competition</a:t>
            </a:r>
            <a:r>
              <a:rPr lang="en-US" sz="2800" i="1" dirty="0"/>
              <a:t>. Besides, the composition of migrants must be balanced in ways that are </a:t>
            </a:r>
            <a:r>
              <a:rPr lang="en-US" sz="2800" i="1" dirty="0">
                <a:solidFill>
                  <a:srgbClr val="FF0000"/>
                </a:solidFill>
              </a:rPr>
              <a:t>perceived as politically legitimate within the democratic constituency</a:t>
            </a:r>
            <a:r>
              <a:rPr lang="en-US" sz="2800" i="1" dirty="0"/>
              <a:t>. </a:t>
            </a:r>
            <a:endParaRPr lang="nb-NO" sz="2800" dirty="0"/>
          </a:p>
          <a:p>
            <a:pPr marL="0" indent="0">
              <a:buNone/>
            </a:pPr>
            <a:endParaRPr lang="nb-NO" dirty="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845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b="1" dirty="0" smtClean="0"/>
              <a:t>Central </a:t>
            </a:r>
            <a:r>
              <a:rPr lang="nb-NO" b="1" dirty="0" err="1" smtClean="0"/>
              <a:t>events</a:t>
            </a:r>
            <a:r>
              <a:rPr lang="nb-NO" b="1" dirty="0" smtClean="0"/>
              <a:t> – </a:t>
            </a:r>
            <a:r>
              <a:rPr lang="nb-NO" b="1" dirty="0" err="1" smtClean="0"/>
              <a:t>influencing</a:t>
            </a:r>
            <a:r>
              <a:rPr lang="nb-NO" b="1" dirty="0" smtClean="0"/>
              <a:t> </a:t>
            </a:r>
            <a:r>
              <a:rPr lang="nb-NO" b="1" dirty="0" err="1" smtClean="0"/>
              <a:t>national</a:t>
            </a:r>
            <a:r>
              <a:rPr lang="nb-NO" b="1" dirty="0" smtClean="0"/>
              <a:t> </a:t>
            </a:r>
            <a:r>
              <a:rPr lang="nb-NO" b="1" dirty="0" err="1" smtClean="0"/>
              <a:t>competence</a:t>
            </a:r>
            <a:endParaRPr lang="nb-NO" b="1" dirty="0"/>
          </a:p>
        </p:txBody>
      </p:sp>
      <p:sp>
        <p:nvSpPr>
          <p:cNvPr id="3" name="Content Placeholder 2"/>
          <p:cNvSpPr>
            <a:spLocks noGrp="1"/>
          </p:cNvSpPr>
          <p:nvPr>
            <p:ph idx="1"/>
          </p:nvPr>
        </p:nvSpPr>
        <p:spPr/>
        <p:txBody>
          <a:bodyPr>
            <a:normAutofit fontScale="92500" lnSpcReduction="10000"/>
          </a:bodyPr>
          <a:lstStyle/>
          <a:p>
            <a:r>
              <a:rPr lang="nb-NO" dirty="0"/>
              <a:t> </a:t>
            </a:r>
            <a:r>
              <a:rPr lang="en-US" dirty="0"/>
              <a:t>1) UN Refugee Convention 1951 – gradual development of a global regime for humanitarian migration; </a:t>
            </a:r>
            <a:endParaRPr lang="en-US" dirty="0" smtClean="0"/>
          </a:p>
          <a:p>
            <a:r>
              <a:rPr lang="en-US" dirty="0" smtClean="0"/>
              <a:t>2</a:t>
            </a:r>
            <a:r>
              <a:rPr lang="en-US" dirty="0"/>
              <a:t>) 1992 ‘sans frontier’ – i.e. free movement of capital, goods, services, </a:t>
            </a:r>
            <a:r>
              <a:rPr lang="en-US" dirty="0" err="1"/>
              <a:t>labour</a:t>
            </a:r>
            <a:r>
              <a:rPr lang="en-US" dirty="0"/>
              <a:t> and people; </a:t>
            </a:r>
            <a:endParaRPr lang="en-US" dirty="0" smtClean="0"/>
          </a:p>
          <a:p>
            <a:r>
              <a:rPr lang="en-US" dirty="0" smtClean="0"/>
              <a:t>3</a:t>
            </a:r>
            <a:r>
              <a:rPr lang="en-US" dirty="0"/>
              <a:t>) The Schengen Accord (1995) – abolishment of the internal borders combined with common policing of external EU borders; </a:t>
            </a:r>
            <a:endParaRPr lang="en-US" dirty="0" smtClean="0"/>
          </a:p>
          <a:p>
            <a:r>
              <a:rPr lang="en-US" dirty="0" smtClean="0"/>
              <a:t>4</a:t>
            </a:r>
            <a:r>
              <a:rPr lang="en-US" dirty="0"/>
              <a:t>) The successive Dublin conventions of the 1990s and 2000s – first country of asylum principle; </a:t>
            </a:r>
            <a:endParaRPr lang="en-US" dirty="0" smtClean="0"/>
          </a:p>
          <a:p>
            <a:r>
              <a:rPr lang="en-US" dirty="0" smtClean="0"/>
              <a:t>5</a:t>
            </a:r>
            <a:r>
              <a:rPr lang="en-US" dirty="0"/>
              <a:t>) Establishment of the Monetary Union (1999) – strict rules for public deficits and debt; </a:t>
            </a:r>
            <a:endParaRPr lang="en-US" dirty="0" smtClean="0"/>
          </a:p>
          <a:p>
            <a:r>
              <a:rPr lang="en-US" dirty="0" smtClean="0"/>
              <a:t>6</a:t>
            </a:r>
            <a:r>
              <a:rPr lang="en-US" dirty="0"/>
              <a:t>) The EU extension eastward (2004 and 2007) – unprecedented movements of </a:t>
            </a:r>
            <a:r>
              <a:rPr lang="en-US" dirty="0" err="1"/>
              <a:t>labour</a:t>
            </a:r>
            <a:r>
              <a:rPr lang="en-US" dirty="0"/>
              <a:t> within Europe.</a:t>
            </a:r>
            <a:endParaRPr lang="nb-NO" dirty="0"/>
          </a:p>
          <a:p>
            <a:endParaRPr lang="nb-NO" dirty="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819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nb-NO" altLang="nb-NO" dirty="0" smtClean="0"/>
              <a:t>Three </a:t>
            </a:r>
            <a:r>
              <a:rPr lang="nb-NO" altLang="nb-NO" dirty="0" err="1" smtClean="0"/>
              <a:t>logics</a:t>
            </a:r>
            <a:r>
              <a:rPr lang="nb-NO" altLang="nb-NO" dirty="0" smtClean="0"/>
              <a:t> </a:t>
            </a:r>
            <a:r>
              <a:rPr lang="nb-NO" altLang="nb-NO" dirty="0" err="1" smtClean="0"/>
              <a:t>of</a:t>
            </a:r>
            <a:r>
              <a:rPr lang="nb-NO" altLang="nb-NO" dirty="0" smtClean="0"/>
              <a:t> </a:t>
            </a:r>
            <a:r>
              <a:rPr lang="nb-NO" altLang="nb-NO" dirty="0" err="1" smtClean="0"/>
              <a:t>solidarity</a:t>
            </a:r>
            <a:endParaRPr lang="nb-NO" altLang="nb-NO" dirty="0" smtClean="0"/>
          </a:p>
        </p:txBody>
      </p:sp>
      <p:sp>
        <p:nvSpPr>
          <p:cNvPr id="7171" name="Content Placeholder 2"/>
          <p:cNvSpPr>
            <a:spLocks noGrp="1"/>
          </p:cNvSpPr>
          <p:nvPr>
            <p:ph idx="1"/>
          </p:nvPr>
        </p:nvSpPr>
        <p:spPr/>
        <p:txBody>
          <a:bodyPr>
            <a:normAutofit/>
          </a:bodyPr>
          <a:lstStyle/>
          <a:p>
            <a:endParaRPr lang="nb-NO" altLang="nb-NO" smtClean="0"/>
          </a:p>
          <a:p>
            <a:r>
              <a:rPr lang="nb-NO" altLang="nb-NO" smtClean="0"/>
              <a:t>Global solidarity: UN conventions. Human rights</a:t>
            </a:r>
          </a:p>
          <a:p>
            <a:endParaRPr lang="nb-NO" altLang="nb-NO" smtClean="0"/>
          </a:p>
          <a:p>
            <a:r>
              <a:rPr lang="nb-NO" altLang="nb-NO" smtClean="0"/>
              <a:t>Regional solidarity: EU – transnational</a:t>
            </a:r>
          </a:p>
          <a:p>
            <a:endParaRPr lang="nb-NO" altLang="nb-NO" smtClean="0"/>
          </a:p>
          <a:p>
            <a:r>
              <a:rPr lang="nb-NO" altLang="nb-NO" smtClean="0"/>
              <a:t>National solidarity: The bounded social contract – internal redistribution – social citizenship</a:t>
            </a:r>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266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339725"/>
            <a:ext cx="10515600" cy="1325563"/>
          </a:xfrm>
        </p:spPr>
        <p:txBody>
          <a:bodyPr>
            <a:normAutofit fontScale="90000"/>
          </a:bodyPr>
          <a:lstStyle/>
          <a:p>
            <a:pPr algn="ctr"/>
            <a:r>
              <a:rPr lang="nb-NO" altLang="nb-NO" sz="2800" dirty="0"/>
              <a:t/>
            </a:r>
            <a:br>
              <a:rPr lang="nb-NO" altLang="nb-NO" sz="2800" dirty="0"/>
            </a:br>
            <a:r>
              <a:rPr lang="nb-NO" altLang="nb-NO" b="1" dirty="0" err="1"/>
              <a:t>There</a:t>
            </a:r>
            <a:r>
              <a:rPr lang="nb-NO" altLang="nb-NO" b="1" dirty="0"/>
              <a:t> is </a:t>
            </a:r>
            <a:r>
              <a:rPr lang="nb-NO" altLang="nb-NO" b="1" dirty="0" err="1"/>
              <a:t>no</a:t>
            </a:r>
            <a:r>
              <a:rPr lang="nb-NO" altLang="nb-NO" b="1" dirty="0"/>
              <a:t> </a:t>
            </a:r>
            <a:r>
              <a:rPr lang="nb-NO" altLang="nb-NO" b="1" dirty="0" err="1"/>
              <a:t>unitary</a:t>
            </a:r>
            <a:r>
              <a:rPr lang="nb-NO" altLang="nb-NO" b="1" dirty="0"/>
              <a:t> </a:t>
            </a:r>
            <a:r>
              <a:rPr lang="nb-NO" altLang="nb-NO" b="1" dirty="0" err="1"/>
              <a:t>relationship</a:t>
            </a:r>
            <a:r>
              <a:rPr lang="nb-NO" altLang="nb-NO" b="1" dirty="0"/>
              <a:t> </a:t>
            </a:r>
            <a:r>
              <a:rPr lang="nb-NO" altLang="nb-NO" b="1" dirty="0" err="1"/>
              <a:t>between</a:t>
            </a:r>
            <a:r>
              <a:rPr lang="nb-NO" altLang="nb-NO" b="1" dirty="0"/>
              <a:t> </a:t>
            </a:r>
            <a:r>
              <a:rPr lang="nb-NO" altLang="nb-NO" b="1" dirty="0" err="1"/>
              <a:t>immigration</a:t>
            </a:r>
            <a:r>
              <a:rPr lang="nb-NO" altLang="nb-NO" b="1" dirty="0"/>
              <a:t> and </a:t>
            </a:r>
            <a:r>
              <a:rPr lang="nb-NO" altLang="nb-NO" b="1" dirty="0" err="1"/>
              <a:t>the</a:t>
            </a:r>
            <a:r>
              <a:rPr lang="nb-NO" altLang="nb-NO" b="1" dirty="0"/>
              <a:t> </a:t>
            </a:r>
            <a:r>
              <a:rPr lang="nb-NO" altLang="nb-NO" b="1" dirty="0" err="1"/>
              <a:t>welfare</a:t>
            </a:r>
            <a:r>
              <a:rPr lang="nb-NO" altLang="nb-NO" b="1" dirty="0"/>
              <a:t> </a:t>
            </a:r>
            <a:r>
              <a:rPr lang="nb-NO" altLang="nb-NO" b="1" dirty="0" err="1"/>
              <a:t>state</a:t>
            </a:r>
            <a:r>
              <a:rPr lang="nb-NO" altLang="nb-NO" b="1" dirty="0"/>
              <a:t>:</a:t>
            </a:r>
            <a:r>
              <a:rPr lang="nb-NO" altLang="nb-NO" b="1" dirty="0" smtClean="0"/>
              <a:t/>
            </a:r>
            <a:br>
              <a:rPr lang="nb-NO" altLang="nb-NO" b="1" dirty="0" smtClean="0"/>
            </a:br>
            <a:endParaRPr lang="nb-NO" altLang="nb-NO" b="1" dirty="0" smtClean="0"/>
          </a:p>
        </p:txBody>
      </p:sp>
      <p:sp>
        <p:nvSpPr>
          <p:cNvPr id="3" name="Content Placeholder 2"/>
          <p:cNvSpPr>
            <a:spLocks noGrp="1"/>
          </p:cNvSpPr>
          <p:nvPr>
            <p:ph idx="1"/>
          </p:nvPr>
        </p:nvSpPr>
        <p:spPr/>
        <p:txBody>
          <a:bodyPr>
            <a:normAutofit/>
          </a:bodyPr>
          <a:lstStyle/>
          <a:p>
            <a:pPr>
              <a:buFontTx/>
              <a:buChar char="-"/>
              <a:defRPr/>
            </a:pPr>
            <a:endParaRPr lang="nb-NO" dirty="0" smtClean="0"/>
          </a:p>
          <a:p>
            <a:pPr>
              <a:defRPr/>
            </a:pPr>
            <a:r>
              <a:rPr lang="nb-NO" dirty="0" smtClean="0"/>
              <a:t>Different </a:t>
            </a:r>
            <a:r>
              <a:rPr lang="nb-NO" dirty="0" err="1" smtClean="0"/>
              <a:t>economic</a:t>
            </a:r>
            <a:r>
              <a:rPr lang="nb-NO" dirty="0" smtClean="0"/>
              <a:t> and </a:t>
            </a:r>
            <a:r>
              <a:rPr lang="nb-NO" dirty="0" err="1" smtClean="0"/>
              <a:t>political</a:t>
            </a:r>
            <a:r>
              <a:rPr lang="nb-NO" dirty="0" smtClean="0"/>
              <a:t> </a:t>
            </a:r>
            <a:r>
              <a:rPr lang="nb-NO" dirty="0" err="1" smtClean="0"/>
              <a:t>context</a:t>
            </a:r>
            <a:endParaRPr lang="nb-NO" dirty="0" smtClean="0"/>
          </a:p>
          <a:p>
            <a:pPr>
              <a:defRPr/>
            </a:pPr>
            <a:endParaRPr lang="nb-NO" dirty="0" smtClean="0"/>
          </a:p>
          <a:p>
            <a:pPr>
              <a:defRPr/>
            </a:pPr>
            <a:r>
              <a:rPr lang="nb-NO" dirty="0" smtClean="0"/>
              <a:t>Different </a:t>
            </a:r>
            <a:r>
              <a:rPr lang="nb-NO" dirty="0" err="1" smtClean="0"/>
              <a:t>cost-benefit-structures</a:t>
            </a:r>
            <a:endParaRPr lang="nb-NO" dirty="0" smtClean="0"/>
          </a:p>
          <a:p>
            <a:pPr>
              <a:defRPr/>
            </a:pPr>
            <a:endParaRPr lang="nb-NO" dirty="0" smtClean="0"/>
          </a:p>
          <a:p>
            <a:pPr>
              <a:defRPr/>
            </a:pPr>
            <a:r>
              <a:rPr lang="nb-NO" dirty="0" smtClean="0"/>
              <a:t>Different </a:t>
            </a:r>
            <a:r>
              <a:rPr lang="nb-NO" dirty="0" err="1" smtClean="0"/>
              <a:t>institutional</a:t>
            </a:r>
            <a:r>
              <a:rPr lang="nb-NO" dirty="0" smtClean="0"/>
              <a:t> </a:t>
            </a:r>
            <a:r>
              <a:rPr lang="nb-NO" dirty="0" err="1" smtClean="0"/>
              <a:t>means</a:t>
            </a:r>
            <a:r>
              <a:rPr lang="nb-NO" dirty="0" smtClean="0"/>
              <a:t> to handle </a:t>
            </a:r>
            <a:r>
              <a:rPr lang="nb-NO" dirty="0" err="1" smtClean="0"/>
              <a:t>reception</a:t>
            </a:r>
            <a:r>
              <a:rPr lang="nb-NO" dirty="0" smtClean="0"/>
              <a:t>, support and </a:t>
            </a:r>
            <a:r>
              <a:rPr lang="nb-NO" dirty="0" err="1" smtClean="0"/>
              <a:t>integration</a:t>
            </a:r>
            <a:endParaRPr lang="nb-NO" dirty="0" smtClean="0"/>
          </a:p>
          <a:p>
            <a:pPr>
              <a:buFontTx/>
              <a:buChar char="-"/>
              <a:defRPr/>
            </a:pPr>
            <a:endParaRPr lang="nb-NO" dirty="0"/>
          </a:p>
          <a:p>
            <a:pPr marL="0" indent="0" algn="ctr">
              <a:buNone/>
              <a:defRPr/>
            </a:pPr>
            <a:r>
              <a:rPr lang="nb-NO" sz="1400" dirty="0"/>
              <a:t>Grete Brochmann and Jon Erik </a:t>
            </a:r>
            <a:r>
              <a:rPr lang="nb-NO" sz="1400" dirty="0" err="1"/>
              <a:t>Dølvik</a:t>
            </a:r>
            <a:r>
              <a:rPr lang="nb-NO" sz="1400" dirty="0"/>
              <a:t> </a:t>
            </a:r>
            <a:r>
              <a:rPr lang="nb-NO" sz="1400" dirty="0" smtClean="0"/>
              <a:t>2018: </a:t>
            </a:r>
            <a:r>
              <a:rPr lang="nb-NO" sz="1400" dirty="0"/>
              <a:t>in Greve (ed) </a:t>
            </a:r>
            <a:r>
              <a:rPr lang="nb-NO" sz="1400" dirty="0" err="1"/>
              <a:t>Routledge</a:t>
            </a:r>
            <a:r>
              <a:rPr lang="nb-NO" sz="1400" dirty="0"/>
              <a:t> </a:t>
            </a:r>
            <a:r>
              <a:rPr lang="nb-NO" sz="1400" dirty="0" err="1"/>
              <a:t>handbook</a:t>
            </a:r>
            <a:r>
              <a:rPr lang="nb-NO" sz="1400" dirty="0"/>
              <a:t> </a:t>
            </a:r>
            <a:r>
              <a:rPr lang="nb-NO" sz="1400" dirty="0" err="1"/>
              <a:t>of</a:t>
            </a:r>
            <a:r>
              <a:rPr lang="nb-NO" sz="1400" dirty="0"/>
              <a:t> </a:t>
            </a:r>
            <a:r>
              <a:rPr lang="nb-NO" sz="1400" dirty="0" err="1"/>
              <a:t>the</a:t>
            </a:r>
            <a:r>
              <a:rPr lang="nb-NO" sz="1400" dirty="0"/>
              <a:t> </a:t>
            </a:r>
            <a:r>
              <a:rPr lang="nb-NO" sz="1400" dirty="0" err="1"/>
              <a:t>welfare</a:t>
            </a:r>
            <a:r>
              <a:rPr lang="nb-NO" sz="1400" dirty="0"/>
              <a:t> </a:t>
            </a:r>
            <a:r>
              <a:rPr lang="nb-NO" sz="1400" dirty="0" err="1"/>
              <a:t>state</a:t>
            </a:r>
            <a:endParaRPr lang="nb-NO" sz="1400" dirty="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626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t>Gösta</a:t>
            </a:r>
            <a:r>
              <a:rPr lang="en-US" dirty="0"/>
              <a:t> </a:t>
            </a:r>
            <a:r>
              <a:rPr lang="en-US" dirty="0" err="1"/>
              <a:t>Esping</a:t>
            </a:r>
            <a:r>
              <a:rPr lang="en-US" dirty="0"/>
              <a:t> Andersen’s </a:t>
            </a:r>
            <a:r>
              <a:rPr lang="en-US" i="1" dirty="0"/>
              <a:t>Three </a:t>
            </a:r>
            <a:r>
              <a:rPr lang="en-US" i="1" dirty="0" smtClean="0"/>
              <a:t>Worlds </a:t>
            </a:r>
            <a:r>
              <a:rPr lang="en-US" i="1" dirty="0"/>
              <a:t>of W</a:t>
            </a:r>
            <a:r>
              <a:rPr lang="en-US" i="1" dirty="0" smtClean="0"/>
              <a:t>elfare Capitalism</a:t>
            </a:r>
            <a:r>
              <a:rPr lang="en-US" dirty="0" smtClean="0"/>
              <a:t> </a:t>
            </a:r>
            <a:r>
              <a:rPr lang="en-US" dirty="0"/>
              <a:t>(1990)</a:t>
            </a:r>
            <a:endParaRPr lang="nb-NO" dirty="0"/>
          </a:p>
        </p:txBody>
      </p:sp>
      <p:sp>
        <p:nvSpPr>
          <p:cNvPr id="3" name="Content Placeholder 2"/>
          <p:cNvSpPr>
            <a:spLocks noGrp="1"/>
          </p:cNvSpPr>
          <p:nvPr>
            <p:ph idx="1"/>
          </p:nvPr>
        </p:nvSpPr>
        <p:spPr/>
        <p:txBody>
          <a:bodyPr/>
          <a:lstStyle/>
          <a:p>
            <a:pPr>
              <a:buFontTx/>
              <a:buChar char="-"/>
            </a:pPr>
            <a:endParaRPr lang="en-US" dirty="0" smtClean="0"/>
          </a:p>
          <a:p>
            <a:r>
              <a:rPr lang="en-US" dirty="0" smtClean="0"/>
              <a:t>Liberal Anglo-Saxon Model</a:t>
            </a:r>
          </a:p>
          <a:p>
            <a:endParaRPr lang="en-US" dirty="0" smtClean="0"/>
          </a:p>
          <a:p>
            <a:r>
              <a:rPr lang="en-US" dirty="0" smtClean="0"/>
              <a:t>Conservative </a:t>
            </a:r>
            <a:r>
              <a:rPr lang="en-US" dirty="0"/>
              <a:t>continental </a:t>
            </a:r>
            <a:r>
              <a:rPr lang="en-US" dirty="0" smtClean="0"/>
              <a:t>Model</a:t>
            </a:r>
          </a:p>
          <a:p>
            <a:endParaRPr lang="en-US" dirty="0" smtClean="0"/>
          </a:p>
          <a:p>
            <a:r>
              <a:rPr lang="en-US" dirty="0" smtClean="0"/>
              <a:t>Social </a:t>
            </a:r>
            <a:r>
              <a:rPr lang="en-US" dirty="0"/>
              <a:t>democratic Scandinavian </a:t>
            </a:r>
            <a:r>
              <a:rPr lang="en-US" dirty="0" smtClean="0"/>
              <a:t>Model</a:t>
            </a:r>
            <a:endParaRPr lang="nb-NO" dirty="0"/>
          </a:p>
        </p:txBody>
      </p:sp>
      <p:pic>
        <p:nvPicPr>
          <p:cNvPr id="5" name="Bilde 4"/>
          <p:cNvPicPr>
            <a:picLocks noChangeAspect="1"/>
          </p:cNvPicPr>
          <p:nvPr/>
        </p:nvPicPr>
        <p:blipFill>
          <a:blip r:embed="rId3"/>
          <a:stretch>
            <a:fillRect/>
          </a:stretch>
        </p:blipFill>
        <p:spPr>
          <a:xfrm>
            <a:off x="715108" y="6201508"/>
            <a:ext cx="1312984" cy="656492"/>
          </a:xfrm>
          <a:prstGeom prst="rect">
            <a:avLst/>
          </a:prstGeom>
        </p:spPr>
      </p:pic>
      <p:pic>
        <p:nvPicPr>
          <p:cNvPr id="7" name="Picture 2" descr="Image result for institutt for sosiologi og samfunnsgeografi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061" y="5420921"/>
            <a:ext cx="1211410" cy="121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8869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Gråton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TM10001105[[fn=Beskåret]]</Template>
  <TotalTime>484</TotalTime>
  <Words>2652</Words>
  <Application>Microsoft Office PowerPoint</Application>
  <PresentationFormat>Widescreen</PresentationFormat>
  <Paragraphs>238</Paragraphs>
  <Slides>25</Slides>
  <Notes>20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25</vt:i4>
      </vt:variant>
    </vt:vector>
  </HeadingPairs>
  <TitlesOfParts>
    <vt:vector size="30" baseType="lpstr">
      <vt:lpstr>Arial</vt:lpstr>
      <vt:lpstr>Calibri</vt:lpstr>
      <vt:lpstr>Franklin Gothic Book</vt:lpstr>
      <vt:lpstr>Wingdings</vt:lpstr>
      <vt:lpstr>Crop</vt:lpstr>
      <vt:lpstr>Absorption Capacity as means for assessing Sustainable Immigration</vt:lpstr>
      <vt:lpstr>How can C and B’s model be operationalized on a national level?</vt:lpstr>
      <vt:lpstr>Limited hamonization of Third Country Immigration</vt:lpstr>
      <vt:lpstr>Absorption capacity – heuristic device</vt:lpstr>
      <vt:lpstr>Absorption Capacity: Defining an unwieldy concept</vt:lpstr>
      <vt:lpstr>Central events – influencing national competence</vt:lpstr>
      <vt:lpstr>Three logics of solidarity</vt:lpstr>
      <vt:lpstr> There is no unitary relationship between immigration and the welfare state: </vt:lpstr>
      <vt:lpstr>Gösta Esping Andersen’s Three Worlds of Welfare Capitalism (1990)</vt:lpstr>
      <vt:lpstr>Variation in absorption capacity</vt:lpstr>
      <vt:lpstr>Absorption Capacity in the Scandinavian Welfare States </vt:lpstr>
      <vt:lpstr>Institutional equilibrium</vt:lpstr>
      <vt:lpstr>Institutional equilibrium</vt:lpstr>
      <vt:lpstr>Labour migration as a challenge</vt:lpstr>
      <vt:lpstr>The challenges of immigrants seeking protection</vt:lpstr>
      <vt:lpstr>The combined challenge to absorption capacity</vt:lpstr>
      <vt:lpstr>Social investment as a solution? </vt:lpstr>
      <vt:lpstr>PowerPoint-presentasjon</vt:lpstr>
      <vt:lpstr>Absorbing through welfare state reform</vt:lpstr>
      <vt:lpstr>Absorption capacity in Norway</vt:lpstr>
      <vt:lpstr>Absorption capacity in Scandinavia</vt:lpstr>
      <vt:lpstr>Absorption capacity</vt:lpstr>
      <vt:lpstr>Absorption capacity</vt:lpstr>
      <vt:lpstr>Absorption capacity</vt:lpstr>
      <vt:lpstr>The concept «absorption capacity»</vt:lpstr>
    </vt:vector>
  </TitlesOfParts>
  <Company>Universitetet i Oslo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Grete Brochmann</dc:creator>
  <cp:lastModifiedBy>Øyvind Jaer</cp:lastModifiedBy>
  <cp:revision>46</cp:revision>
  <cp:lastPrinted>2018-11-30T09:48:44Z</cp:lastPrinted>
  <dcterms:created xsi:type="dcterms:W3CDTF">2018-11-26T10:13:53Z</dcterms:created>
  <dcterms:modified xsi:type="dcterms:W3CDTF">2019-01-02T10:51:06Z</dcterms:modified>
</cp:coreProperties>
</file>